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5" r:id="rId45"/>
    <p:sldId id="301" r:id="rId46"/>
    <p:sldId id="306" r:id="rId47"/>
    <p:sldId id="302" r:id="rId48"/>
    <p:sldId id="303" r:id="rId49"/>
    <p:sldId id="304" r:id="rId50"/>
  </p:sldIdLst>
  <p:sldSz cx="18288000" cy="10287000"/>
  <p:notesSz cx="6858000" cy="9144000"/>
  <p:embeddedFontLst>
    <p:embeddedFont>
      <p:font typeface="각진펜 Bold" panose="020B0600000101010101" charset="-127"/>
      <p:regular r:id="rId52"/>
    </p:embeddedFont>
    <p:embeddedFont>
      <p:font typeface="Noto Sans Kr Bold" panose="020B0600000101010101" charset="-127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각진펜" panose="020B0600000101010101" charset="-127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287" y="772832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2752085" y="4514575"/>
            <a:ext cx="12783830" cy="170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01"/>
              </a:lnSpc>
              <a:spcBef>
                <a:spcPct val="0"/>
              </a:spcBef>
            </a:pPr>
            <a:r>
              <a:rPr lang="en-US" sz="10000" b="1" spc="-2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CPU 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14327" y="3750520"/>
            <a:ext cx="12478396" cy="86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spc="-10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SYSTEM VERILOG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85350" y="7837735"/>
            <a:ext cx="851730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발표자 : 김태형, 김호준, 안유한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3181" y="1269084"/>
            <a:ext cx="6150180" cy="5085420"/>
          </a:xfrm>
          <a:custGeom>
            <a:avLst/>
            <a:gdLst/>
            <a:ahLst/>
            <a:cxnLst/>
            <a:rect l="l" t="t" r="r" b="b"/>
            <a:pathLst>
              <a:path w="6150180" h="5085420">
                <a:moveTo>
                  <a:pt x="0" y="0"/>
                </a:moveTo>
                <a:lnTo>
                  <a:pt x="6150180" y="0"/>
                </a:lnTo>
                <a:lnTo>
                  <a:pt x="6150180" y="5085420"/>
                </a:lnTo>
                <a:lnTo>
                  <a:pt x="0" y="508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83181" y="2815083"/>
            <a:ext cx="6150180" cy="3628660"/>
            <a:chOff x="0" y="0"/>
            <a:chExt cx="1619801" cy="9556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9801" cy="955696"/>
            </a:xfrm>
            <a:custGeom>
              <a:avLst/>
              <a:gdLst/>
              <a:ahLst/>
              <a:cxnLst/>
              <a:rect l="l" t="t" r="r" b="b"/>
              <a:pathLst>
                <a:path w="1619801" h="955696">
                  <a:moveTo>
                    <a:pt x="0" y="0"/>
                  </a:moveTo>
                  <a:lnTo>
                    <a:pt x="1619801" y="0"/>
                  </a:lnTo>
                  <a:lnTo>
                    <a:pt x="1619801" y="955696"/>
                  </a:lnTo>
                  <a:lnTo>
                    <a:pt x="0" y="955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19801" cy="1003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83181" y="7171650"/>
            <a:ext cx="6150180" cy="2591786"/>
          </a:xfrm>
          <a:custGeom>
            <a:avLst/>
            <a:gdLst/>
            <a:ahLst/>
            <a:cxnLst/>
            <a:rect l="l" t="t" r="r" b="b"/>
            <a:pathLst>
              <a:path w="6150180" h="2591786">
                <a:moveTo>
                  <a:pt x="0" y="0"/>
                </a:moveTo>
                <a:lnTo>
                  <a:pt x="6150180" y="0"/>
                </a:lnTo>
                <a:lnTo>
                  <a:pt x="6150180" y="2591786"/>
                </a:lnTo>
                <a:lnTo>
                  <a:pt x="0" y="2591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483181" y="7548108"/>
            <a:ext cx="5896450" cy="919435"/>
            <a:chOff x="0" y="0"/>
            <a:chExt cx="1552975" cy="2421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2975" cy="242156"/>
            </a:xfrm>
            <a:custGeom>
              <a:avLst/>
              <a:gdLst/>
              <a:ahLst/>
              <a:cxnLst/>
              <a:rect l="l" t="t" r="r" b="b"/>
              <a:pathLst>
                <a:path w="1552975" h="242156">
                  <a:moveTo>
                    <a:pt x="0" y="0"/>
                  </a:moveTo>
                  <a:lnTo>
                    <a:pt x="1552975" y="0"/>
                  </a:lnTo>
                  <a:lnTo>
                    <a:pt x="1552975" y="242156"/>
                  </a:lnTo>
                  <a:lnTo>
                    <a:pt x="0" y="24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52975" cy="289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79595" y="740728"/>
            <a:ext cx="64985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TR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88250" y="3441019"/>
            <a:ext cx="7117032" cy="3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인스트럭션 코드 생성 및 연산 로직 선언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0003" y="7260118"/>
            <a:ext cx="889448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GEN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46925" y="7008369"/>
            <a:ext cx="7117032" cy="232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 명령어 중 하나를 랜덤 생성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b="1" spc="-43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소스 레지스터(rs1, rs2), 목적지 레지스터(rd), func3, func7[5]을 제약 조건에 맞게 무작위로 생성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b="1" spc="-43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 값들을 조합하여 32비트 기계어 코드(inst_code)를 생성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3181" y="1269084"/>
            <a:ext cx="5896450" cy="2815776"/>
          </a:xfrm>
          <a:custGeom>
            <a:avLst/>
            <a:gdLst/>
            <a:ahLst/>
            <a:cxnLst/>
            <a:rect l="l" t="t" r="r" b="b"/>
            <a:pathLst>
              <a:path w="5896450" h="2815776">
                <a:moveTo>
                  <a:pt x="0" y="0"/>
                </a:moveTo>
                <a:lnTo>
                  <a:pt x="5896450" y="0"/>
                </a:lnTo>
                <a:lnTo>
                  <a:pt x="5896450" y="2815776"/>
                </a:lnTo>
                <a:lnTo>
                  <a:pt x="0" y="281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83181" y="1649974"/>
            <a:ext cx="5896450" cy="1231384"/>
            <a:chOff x="0" y="0"/>
            <a:chExt cx="1552975" cy="3243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975" cy="324315"/>
            </a:xfrm>
            <a:custGeom>
              <a:avLst/>
              <a:gdLst/>
              <a:ahLst/>
              <a:cxnLst/>
              <a:rect l="l" t="t" r="r" b="b"/>
              <a:pathLst>
                <a:path w="1552975" h="324315">
                  <a:moveTo>
                    <a:pt x="0" y="0"/>
                  </a:moveTo>
                  <a:lnTo>
                    <a:pt x="1552975" y="0"/>
                  </a:lnTo>
                  <a:lnTo>
                    <a:pt x="1552975" y="324315"/>
                  </a:lnTo>
                  <a:lnTo>
                    <a:pt x="0" y="3243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52975" cy="371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01393" y="6405679"/>
            <a:ext cx="5878238" cy="2432961"/>
          </a:xfrm>
          <a:custGeom>
            <a:avLst/>
            <a:gdLst/>
            <a:ahLst/>
            <a:cxnLst/>
            <a:rect l="l" t="t" r="r" b="b"/>
            <a:pathLst>
              <a:path w="5878238" h="2432961">
                <a:moveTo>
                  <a:pt x="0" y="0"/>
                </a:moveTo>
                <a:lnTo>
                  <a:pt x="5878238" y="0"/>
                </a:lnTo>
                <a:lnTo>
                  <a:pt x="5878238" y="2432961"/>
                </a:lnTo>
                <a:lnTo>
                  <a:pt x="0" y="243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492287" y="6711185"/>
            <a:ext cx="5896450" cy="1382326"/>
            <a:chOff x="0" y="0"/>
            <a:chExt cx="1552975" cy="3640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2975" cy="364069"/>
            </a:xfrm>
            <a:custGeom>
              <a:avLst/>
              <a:gdLst/>
              <a:ahLst/>
              <a:cxnLst/>
              <a:rect l="l" t="t" r="r" b="b"/>
              <a:pathLst>
                <a:path w="1552975" h="364069">
                  <a:moveTo>
                    <a:pt x="0" y="0"/>
                  </a:moveTo>
                  <a:lnTo>
                    <a:pt x="1552975" y="0"/>
                  </a:lnTo>
                  <a:lnTo>
                    <a:pt x="1552975" y="364069"/>
                  </a:lnTo>
                  <a:lnTo>
                    <a:pt x="0" y="3640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52975" cy="411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38580" y="740728"/>
            <a:ext cx="92362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DRV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0844" y="5877323"/>
            <a:ext cx="964034" cy="52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MON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1704152"/>
            <a:ext cx="7607409" cy="20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4" b="1" spc="-3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gen2drv.get(tr);로 제너레이터가 만든 트랜잭션을 받아오고, @(posedge vif.clk)에 맞춰 구동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endParaRPr lang="en-US" sz="1964" b="1" spc="-3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4" b="1" spc="-3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vif.instr_code = tr.instr_code로 DUT에 명령어(32b) 를 드라이브하고, vif.exp_result = tr.exp_result는 파형 확인용 예상값 생성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endParaRPr lang="en-US" sz="1964" b="1" spc="-3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6673085"/>
            <a:ext cx="7607409" cy="234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3"/>
              </a:lnSpc>
              <a:spcBef>
                <a:spcPct val="0"/>
              </a:spcBef>
            </a:pPr>
            <a:r>
              <a:rPr lang="en-US" sz="1937" b="1" spc="-38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drv2mon.get(tr);로 드라이버가 넘긴 동일 트랜잭션을 받고, 다음 @(posedge vif.clk)에서 샘플링</a:t>
            </a:r>
          </a:p>
          <a:p>
            <a:pPr algn="l">
              <a:lnSpc>
                <a:spcPts val="2713"/>
              </a:lnSpc>
              <a:spcBef>
                <a:spcPct val="0"/>
              </a:spcBef>
            </a:pPr>
            <a:endParaRPr lang="en-US" sz="1937" b="1" spc="-38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713"/>
              </a:lnSpc>
              <a:spcBef>
                <a:spcPct val="0"/>
              </a:spcBef>
            </a:pPr>
            <a:r>
              <a:rPr lang="en-US" sz="1937" b="1" spc="-38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tr.rs1_val/rs2_val = tb...reg_file[...]로 DUT 레지스터 파일 값을 직접 읽어 트랜잭션에 기록한 뒤, tr.action()에서 이 값들을 이용해 예상 동작/결과 산출을 수행</a:t>
            </a:r>
          </a:p>
          <a:p>
            <a:pPr algn="l">
              <a:lnSpc>
                <a:spcPts val="2713"/>
              </a:lnSpc>
              <a:spcBef>
                <a:spcPct val="0"/>
              </a:spcBef>
            </a:pPr>
            <a:endParaRPr lang="en-US" sz="1937" b="1" spc="-38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0457" y="1995417"/>
            <a:ext cx="14423738" cy="4651655"/>
          </a:xfrm>
          <a:custGeom>
            <a:avLst/>
            <a:gdLst/>
            <a:ahLst/>
            <a:cxnLst/>
            <a:rect l="l" t="t" r="r" b="b"/>
            <a:pathLst>
              <a:path w="14423738" h="4651655">
                <a:moveTo>
                  <a:pt x="0" y="0"/>
                </a:moveTo>
                <a:lnTo>
                  <a:pt x="14423738" y="0"/>
                </a:lnTo>
                <a:lnTo>
                  <a:pt x="14423738" y="4651656"/>
                </a:lnTo>
                <a:lnTo>
                  <a:pt x="0" y="465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0457" y="6845168"/>
            <a:ext cx="5476101" cy="2486668"/>
            <a:chOff x="0" y="0"/>
            <a:chExt cx="7301469" cy="3315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01469" cy="1053638"/>
            </a:xfrm>
            <a:custGeom>
              <a:avLst/>
              <a:gdLst/>
              <a:ahLst/>
              <a:cxnLst/>
              <a:rect l="l" t="t" r="r" b="b"/>
              <a:pathLst>
                <a:path w="7301469" h="1053638">
                  <a:moveTo>
                    <a:pt x="0" y="0"/>
                  </a:moveTo>
                  <a:lnTo>
                    <a:pt x="7301469" y="0"/>
                  </a:lnTo>
                  <a:lnTo>
                    <a:pt x="7301469" y="1053638"/>
                  </a:lnTo>
                  <a:lnTo>
                    <a:pt x="0" y="1053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32923" b="-186504"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3403393" y="1211311"/>
              <a:ext cx="512432" cy="656431"/>
              <a:chOff x="0" y="0"/>
              <a:chExt cx="634499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449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4499" h="812800">
                    <a:moveTo>
                      <a:pt x="317249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431299" y="0"/>
                    </a:lnTo>
                    <a:lnTo>
                      <a:pt x="431299" y="406400"/>
                    </a:lnTo>
                    <a:lnTo>
                      <a:pt x="634499" y="406400"/>
                    </a:lnTo>
                    <a:lnTo>
                      <a:pt x="317249" y="81280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203200" y="-28575"/>
                <a:ext cx="228099" cy="739775"/>
              </a:xfrm>
              <a:prstGeom prst="rect">
                <a:avLst/>
              </a:prstGeom>
            </p:spPr>
            <p:txBody>
              <a:bodyPr lIns="57335" tIns="57335" rIns="57335" bIns="57335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0" y="2025414"/>
              <a:ext cx="7301469" cy="1290144"/>
            </a:xfrm>
            <a:custGeom>
              <a:avLst/>
              <a:gdLst/>
              <a:ahLst/>
              <a:cxnLst/>
              <a:rect l="l" t="t" r="r" b="b"/>
              <a:pathLst>
                <a:path w="7301469" h="1290144">
                  <a:moveTo>
                    <a:pt x="0" y="0"/>
                  </a:moveTo>
                  <a:lnTo>
                    <a:pt x="7301469" y="0"/>
                  </a:lnTo>
                  <a:lnTo>
                    <a:pt x="7301469" y="1290144"/>
                  </a:lnTo>
                  <a:lnTo>
                    <a:pt x="0" y="1290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2538796" y="2553900"/>
            <a:ext cx="3778668" cy="4093173"/>
          </a:xfrm>
          <a:custGeom>
            <a:avLst/>
            <a:gdLst/>
            <a:ahLst/>
            <a:cxnLst/>
            <a:rect l="l" t="t" r="r" b="b"/>
            <a:pathLst>
              <a:path w="3778668" h="4093173">
                <a:moveTo>
                  <a:pt x="0" y="0"/>
                </a:moveTo>
                <a:lnTo>
                  <a:pt x="3778668" y="0"/>
                </a:lnTo>
                <a:lnTo>
                  <a:pt x="3778668" y="4093173"/>
                </a:lnTo>
                <a:lnTo>
                  <a:pt x="0" y="4093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481"/>
            </a:stretch>
          </a:blipFill>
          <a:ln w="95250" cap="sq">
            <a:solidFill>
              <a:srgbClr val="FF3131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933450"/>
            <a:ext cx="560860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Verification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253269" y="6918705"/>
            <a:ext cx="12387143" cy="3041055"/>
            <a:chOff x="0" y="0"/>
            <a:chExt cx="16516191" cy="40547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94739" cy="870933"/>
            </a:xfrm>
            <a:custGeom>
              <a:avLst/>
              <a:gdLst/>
              <a:ahLst/>
              <a:cxnLst/>
              <a:rect l="l" t="t" r="r" b="b"/>
              <a:pathLst>
                <a:path w="14094739" h="870933">
                  <a:moveTo>
                    <a:pt x="0" y="0"/>
                  </a:moveTo>
                  <a:lnTo>
                    <a:pt x="14094739" y="0"/>
                  </a:lnTo>
                  <a:lnTo>
                    <a:pt x="14094739" y="870933"/>
                  </a:lnTo>
                  <a:lnTo>
                    <a:pt x="0" y="870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21" t="-96520" r="-644" b="-95235"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6820358" y="940129"/>
              <a:ext cx="454023" cy="581608"/>
              <a:chOff x="0" y="0"/>
              <a:chExt cx="634499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449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4499" h="812800">
                    <a:moveTo>
                      <a:pt x="317249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431299" y="0"/>
                    </a:lnTo>
                    <a:lnTo>
                      <a:pt x="431299" y="406400"/>
                    </a:lnTo>
                    <a:lnTo>
                      <a:pt x="634499" y="406400"/>
                    </a:lnTo>
                    <a:lnTo>
                      <a:pt x="317249" y="81280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203200" y="-28575"/>
                <a:ext cx="228099" cy="739775"/>
              </a:xfrm>
              <a:prstGeom prst="rect">
                <a:avLst/>
              </a:prstGeom>
            </p:spPr>
            <p:txBody>
              <a:bodyPr lIns="43352" tIns="43352" rIns="43352" bIns="4335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1890037"/>
              <a:ext cx="16516191" cy="724067"/>
            </a:xfrm>
            <a:custGeom>
              <a:avLst/>
              <a:gdLst/>
              <a:ahLst/>
              <a:cxnLst/>
              <a:rect l="l" t="t" r="r" b="b"/>
              <a:pathLst>
                <a:path w="16516191" h="724067">
                  <a:moveTo>
                    <a:pt x="0" y="0"/>
                  </a:moveTo>
                  <a:lnTo>
                    <a:pt x="16516191" y="0"/>
                  </a:lnTo>
                  <a:lnTo>
                    <a:pt x="16516191" y="724067"/>
                  </a:lnTo>
                  <a:lnTo>
                    <a:pt x="0" y="724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6907" b="-105223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3330673"/>
              <a:ext cx="16516191" cy="724067"/>
            </a:xfrm>
            <a:custGeom>
              <a:avLst/>
              <a:gdLst/>
              <a:ahLst/>
              <a:cxnLst/>
              <a:rect l="l" t="t" r="r" b="b"/>
              <a:pathLst>
                <a:path w="16516191" h="724067">
                  <a:moveTo>
                    <a:pt x="0" y="0"/>
                  </a:moveTo>
                  <a:lnTo>
                    <a:pt x="16516191" y="0"/>
                  </a:lnTo>
                  <a:lnTo>
                    <a:pt x="16516191" y="724067"/>
                  </a:lnTo>
                  <a:lnTo>
                    <a:pt x="0" y="724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41445" r="-6907" b="-21079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2606606"/>
              <a:ext cx="16516191" cy="724067"/>
            </a:xfrm>
            <a:custGeom>
              <a:avLst/>
              <a:gdLst/>
              <a:ahLst/>
              <a:cxnLst/>
              <a:rect l="l" t="t" r="r" b="b"/>
              <a:pathLst>
                <a:path w="16516191" h="724067">
                  <a:moveTo>
                    <a:pt x="0" y="0"/>
                  </a:moveTo>
                  <a:lnTo>
                    <a:pt x="16516191" y="0"/>
                  </a:lnTo>
                  <a:lnTo>
                    <a:pt x="16516191" y="724067"/>
                  </a:lnTo>
                  <a:lnTo>
                    <a:pt x="0" y="724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041045" r="-6907" b="-11190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124200" y="0"/>
            <a:ext cx="1308284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61620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639774" y="1414463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 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6921" y="461962"/>
            <a:ext cx="4054158" cy="101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  <a:spcBef>
                <a:spcPct val="0"/>
              </a:spcBef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Type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72549"/>
              </p:ext>
            </p:extLst>
          </p:nvPr>
        </p:nvGraphicFramePr>
        <p:xfrm>
          <a:off x="2639774" y="2400300"/>
          <a:ext cx="13438428" cy="4427150"/>
        </p:xfrm>
        <a:graphic>
          <a:graphicData uri="http://schemas.openxmlformats.org/drawingml/2006/table">
            <a:tbl>
              <a:tblPr/>
              <a:tblGrid>
                <a:gridCol w="2239738">
                  <a:extLst>
                    <a:ext uri="{9D8B030D-6E8A-4147-A177-3AD203B41FA5}">
                      <a16:colId xmlns:a16="http://schemas.microsoft.com/office/drawing/2014/main" val="1126384309"/>
                    </a:ext>
                  </a:extLst>
                </a:gridCol>
                <a:gridCol w="2239738">
                  <a:extLst>
                    <a:ext uri="{9D8B030D-6E8A-4147-A177-3AD203B41FA5}">
                      <a16:colId xmlns:a16="http://schemas.microsoft.com/office/drawing/2014/main" val="3345184557"/>
                    </a:ext>
                  </a:extLst>
                </a:gridCol>
                <a:gridCol w="2239738">
                  <a:extLst>
                    <a:ext uri="{9D8B030D-6E8A-4147-A177-3AD203B41FA5}">
                      <a16:colId xmlns:a16="http://schemas.microsoft.com/office/drawing/2014/main" val="4112522258"/>
                    </a:ext>
                  </a:extLst>
                </a:gridCol>
                <a:gridCol w="2239738">
                  <a:extLst>
                    <a:ext uri="{9D8B030D-6E8A-4147-A177-3AD203B41FA5}">
                      <a16:colId xmlns:a16="http://schemas.microsoft.com/office/drawing/2014/main" val="3761083889"/>
                    </a:ext>
                  </a:extLst>
                </a:gridCol>
                <a:gridCol w="2239738">
                  <a:extLst>
                    <a:ext uri="{9D8B030D-6E8A-4147-A177-3AD203B41FA5}">
                      <a16:colId xmlns:a16="http://schemas.microsoft.com/office/drawing/2014/main" val="1713704527"/>
                    </a:ext>
                  </a:extLst>
                </a:gridCol>
                <a:gridCol w="2239738">
                  <a:extLst>
                    <a:ext uri="{9D8B030D-6E8A-4147-A177-3AD203B41FA5}">
                      <a16:colId xmlns:a16="http://schemas.microsoft.com/office/drawing/2014/main" val="1007320250"/>
                    </a:ext>
                  </a:extLst>
                </a:gridCol>
              </a:tblGrid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instruction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 [11:0]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funct3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opcode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668495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ADDI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64396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SLTI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18478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SLTIU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455588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XORI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829382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ORI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452157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ANDI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111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  <a:endParaRPr lang="en-US" sz="2000" dirty="0">
                        <a:effectLst/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57081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639773" y="2400107"/>
            <a:ext cx="3003250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536141"/>
              </p:ext>
            </p:extLst>
          </p:nvPr>
        </p:nvGraphicFramePr>
        <p:xfrm>
          <a:off x="2639773" y="7048500"/>
          <a:ext cx="13438432" cy="2724720"/>
        </p:xfrm>
        <a:graphic>
          <a:graphicData uri="http://schemas.openxmlformats.org/drawingml/2006/table">
            <a:tbl>
              <a:tblPr/>
              <a:tblGrid>
                <a:gridCol w="1919776">
                  <a:extLst>
                    <a:ext uri="{9D8B030D-6E8A-4147-A177-3AD203B41FA5}">
                      <a16:colId xmlns:a16="http://schemas.microsoft.com/office/drawing/2014/main" val="998821436"/>
                    </a:ext>
                  </a:extLst>
                </a:gridCol>
                <a:gridCol w="1919776">
                  <a:extLst>
                    <a:ext uri="{9D8B030D-6E8A-4147-A177-3AD203B41FA5}">
                      <a16:colId xmlns:a16="http://schemas.microsoft.com/office/drawing/2014/main" val="3809892537"/>
                    </a:ext>
                  </a:extLst>
                </a:gridCol>
                <a:gridCol w="1919776">
                  <a:extLst>
                    <a:ext uri="{9D8B030D-6E8A-4147-A177-3AD203B41FA5}">
                      <a16:colId xmlns:a16="http://schemas.microsoft.com/office/drawing/2014/main" val="2934364545"/>
                    </a:ext>
                  </a:extLst>
                </a:gridCol>
                <a:gridCol w="1919776">
                  <a:extLst>
                    <a:ext uri="{9D8B030D-6E8A-4147-A177-3AD203B41FA5}">
                      <a16:colId xmlns:a16="http://schemas.microsoft.com/office/drawing/2014/main" val="1340155068"/>
                    </a:ext>
                  </a:extLst>
                </a:gridCol>
                <a:gridCol w="1919776">
                  <a:extLst>
                    <a:ext uri="{9D8B030D-6E8A-4147-A177-3AD203B41FA5}">
                      <a16:colId xmlns:a16="http://schemas.microsoft.com/office/drawing/2014/main" val="3313694425"/>
                    </a:ext>
                  </a:extLst>
                </a:gridCol>
                <a:gridCol w="1919776">
                  <a:extLst>
                    <a:ext uri="{9D8B030D-6E8A-4147-A177-3AD203B41FA5}">
                      <a16:colId xmlns:a16="http://schemas.microsoft.com/office/drawing/2014/main" val="3000028644"/>
                    </a:ext>
                  </a:extLst>
                </a:gridCol>
                <a:gridCol w="1919776">
                  <a:extLst>
                    <a:ext uri="{9D8B030D-6E8A-4147-A177-3AD203B41FA5}">
                      <a16:colId xmlns:a16="http://schemas.microsoft.com/office/drawing/2014/main" val="2100725150"/>
                    </a:ext>
                  </a:extLst>
                </a:gridCol>
              </a:tblGrid>
              <a:tr h="6811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instruction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FUNCT7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SHAMT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funct3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opcode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982642"/>
                  </a:ext>
                </a:extLst>
              </a:tr>
              <a:tr h="68118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SLLI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SHAMT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12053"/>
                  </a:ext>
                </a:extLst>
              </a:tr>
              <a:tr h="68118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SRLI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SHAMT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160215"/>
                  </a:ext>
                </a:extLst>
              </a:tr>
              <a:tr h="68118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SRAI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SHAMT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81180"/>
                  </a:ext>
                </a:extLst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57200" y="250031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8557" y="6907658"/>
            <a:ext cx="10469745" cy="2925561"/>
          </a:xfrm>
          <a:custGeom>
            <a:avLst/>
            <a:gdLst/>
            <a:ahLst/>
            <a:cxnLst/>
            <a:rect l="l" t="t" r="r" b="b"/>
            <a:pathLst>
              <a:path w="10469745" h="2925561">
                <a:moveTo>
                  <a:pt x="0" y="0"/>
                </a:moveTo>
                <a:lnTo>
                  <a:pt x="10469745" y="0"/>
                </a:lnTo>
                <a:lnTo>
                  <a:pt x="10469745" y="2925561"/>
                </a:lnTo>
                <a:lnTo>
                  <a:pt x="0" y="292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" r="-1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8557" y="1191522"/>
            <a:ext cx="16054113" cy="5234359"/>
          </a:xfrm>
          <a:custGeom>
            <a:avLst/>
            <a:gdLst/>
            <a:ahLst/>
            <a:cxnLst/>
            <a:rect l="l" t="t" r="r" b="b"/>
            <a:pathLst>
              <a:path w="16054113" h="5234359">
                <a:moveTo>
                  <a:pt x="0" y="0"/>
                </a:moveTo>
                <a:lnTo>
                  <a:pt x="16054112" y="0"/>
                </a:lnTo>
                <a:lnTo>
                  <a:pt x="16054112" y="5234359"/>
                </a:lnTo>
                <a:lnTo>
                  <a:pt x="0" y="5234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51" r="-66920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618762" y="1191522"/>
            <a:ext cx="0" cy="4830709"/>
          </a:xfrm>
          <a:prstGeom prst="line">
            <a:avLst/>
          </a:prstGeom>
          <a:ln w="3810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248183" y="1184073"/>
            <a:ext cx="0" cy="4148725"/>
          </a:xfrm>
          <a:prstGeom prst="line">
            <a:avLst/>
          </a:prstGeom>
          <a:ln w="3810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682472" y="1191522"/>
            <a:ext cx="0" cy="4669732"/>
          </a:xfrm>
          <a:prstGeom prst="line">
            <a:avLst/>
          </a:prstGeom>
          <a:ln w="3810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219991" y="1191522"/>
            <a:ext cx="0" cy="3951978"/>
          </a:xfrm>
          <a:prstGeom prst="line">
            <a:avLst/>
          </a:prstGeom>
          <a:ln w="3810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8753391" y="1184073"/>
            <a:ext cx="0" cy="4772431"/>
          </a:xfrm>
          <a:prstGeom prst="line">
            <a:avLst/>
          </a:prstGeom>
          <a:ln w="3810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286791" y="1184073"/>
            <a:ext cx="0" cy="4830709"/>
          </a:xfrm>
          <a:prstGeom prst="line">
            <a:avLst/>
          </a:prstGeom>
          <a:ln w="3810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8557" y="324850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906000" y="1184073"/>
            <a:ext cx="0" cy="4830709"/>
          </a:xfrm>
          <a:prstGeom prst="line">
            <a:avLst/>
          </a:prstGeom>
          <a:ln w="3810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353591" y="1137262"/>
            <a:ext cx="0" cy="4006238"/>
          </a:xfrm>
          <a:prstGeom prst="line">
            <a:avLst/>
          </a:prstGeom>
          <a:ln w="3810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791741" y="1191522"/>
            <a:ext cx="0" cy="4669732"/>
          </a:xfrm>
          <a:prstGeom prst="line">
            <a:avLst/>
          </a:prstGeom>
          <a:ln w="3810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3181" y="616899"/>
            <a:ext cx="5842564" cy="5939670"/>
          </a:xfrm>
          <a:custGeom>
            <a:avLst/>
            <a:gdLst/>
            <a:ahLst/>
            <a:cxnLst/>
            <a:rect l="l" t="t" r="r" b="b"/>
            <a:pathLst>
              <a:path w="5842564" h="5939670">
                <a:moveTo>
                  <a:pt x="0" y="0"/>
                </a:moveTo>
                <a:lnTo>
                  <a:pt x="5842563" y="0"/>
                </a:lnTo>
                <a:lnTo>
                  <a:pt x="5842563" y="5939670"/>
                </a:lnTo>
                <a:lnTo>
                  <a:pt x="0" y="593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83181" y="2245102"/>
            <a:ext cx="5896450" cy="4198641"/>
            <a:chOff x="0" y="0"/>
            <a:chExt cx="1552975" cy="11058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975" cy="1105815"/>
            </a:xfrm>
            <a:custGeom>
              <a:avLst/>
              <a:gdLst/>
              <a:ahLst/>
              <a:cxnLst/>
              <a:rect l="l" t="t" r="r" b="b"/>
              <a:pathLst>
                <a:path w="1552975" h="1105815">
                  <a:moveTo>
                    <a:pt x="0" y="0"/>
                  </a:moveTo>
                  <a:lnTo>
                    <a:pt x="1552975" y="0"/>
                  </a:lnTo>
                  <a:lnTo>
                    <a:pt x="1552975" y="1105815"/>
                  </a:lnTo>
                  <a:lnTo>
                    <a:pt x="0" y="11058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52975" cy="1153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83181" y="7307743"/>
            <a:ext cx="5896450" cy="2265044"/>
          </a:xfrm>
          <a:custGeom>
            <a:avLst/>
            <a:gdLst/>
            <a:ahLst/>
            <a:cxnLst/>
            <a:rect l="l" t="t" r="r" b="b"/>
            <a:pathLst>
              <a:path w="5896450" h="2265044">
                <a:moveTo>
                  <a:pt x="0" y="0"/>
                </a:moveTo>
                <a:lnTo>
                  <a:pt x="5896450" y="0"/>
                </a:lnTo>
                <a:lnTo>
                  <a:pt x="5896450" y="2265044"/>
                </a:lnTo>
                <a:lnTo>
                  <a:pt x="0" y="2265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9595" y="740728"/>
            <a:ext cx="70640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TR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88250" y="3441019"/>
            <a:ext cx="7117032" cy="3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인스트럭션 코드 생성 및 연산 로직 선언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0002" y="7260118"/>
            <a:ext cx="94599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GEN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46925" y="7008369"/>
            <a:ext cx="7117032" cy="232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 명령어 중 하나를 랜덤 생성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b="1" spc="-43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소스 레지스터(rs1, rs2), 목적지 레지스터(rd), 오프셋(imm), func7[5]을 제약 조건에 맞게 무작위로 생성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b="1" spc="-43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 값들을 조합하여 32비트 기계어 코드(inst_code)를 생성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483181" y="7477043"/>
            <a:ext cx="5896450" cy="963221"/>
            <a:chOff x="0" y="0"/>
            <a:chExt cx="1552975" cy="2536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2975" cy="253688"/>
            </a:xfrm>
            <a:custGeom>
              <a:avLst/>
              <a:gdLst/>
              <a:ahLst/>
              <a:cxnLst/>
              <a:rect l="l" t="t" r="r" b="b"/>
              <a:pathLst>
                <a:path w="1552975" h="253688">
                  <a:moveTo>
                    <a:pt x="0" y="0"/>
                  </a:moveTo>
                  <a:lnTo>
                    <a:pt x="1552975" y="0"/>
                  </a:lnTo>
                  <a:lnTo>
                    <a:pt x="1552975" y="253688"/>
                  </a:lnTo>
                  <a:lnTo>
                    <a:pt x="0" y="253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52975" cy="301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885476"/>
            <a:ext cx="7433713" cy="2696222"/>
          </a:xfrm>
          <a:custGeom>
            <a:avLst/>
            <a:gdLst/>
            <a:ahLst/>
            <a:cxnLst/>
            <a:rect l="l" t="t" r="r" b="b"/>
            <a:pathLst>
              <a:path w="7433713" h="2696222">
                <a:moveTo>
                  <a:pt x="0" y="0"/>
                </a:moveTo>
                <a:lnTo>
                  <a:pt x="7433713" y="0"/>
                </a:lnTo>
                <a:lnTo>
                  <a:pt x="7433713" y="2696222"/>
                </a:lnTo>
                <a:lnTo>
                  <a:pt x="0" y="2696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457950"/>
            <a:ext cx="7433713" cy="2832441"/>
          </a:xfrm>
          <a:custGeom>
            <a:avLst/>
            <a:gdLst/>
            <a:ahLst/>
            <a:cxnLst/>
            <a:rect l="l" t="t" r="r" b="b"/>
            <a:pathLst>
              <a:path w="7433713" h="2832441">
                <a:moveTo>
                  <a:pt x="0" y="0"/>
                </a:moveTo>
                <a:lnTo>
                  <a:pt x="7433713" y="0"/>
                </a:lnTo>
                <a:lnTo>
                  <a:pt x="7433713" y="2832442"/>
                </a:lnTo>
                <a:lnTo>
                  <a:pt x="0" y="2832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25965" y="1840982"/>
            <a:ext cx="6836448" cy="1147431"/>
            <a:chOff x="0" y="0"/>
            <a:chExt cx="2016332" cy="3384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16332" cy="338422"/>
            </a:xfrm>
            <a:custGeom>
              <a:avLst/>
              <a:gdLst/>
              <a:ahLst/>
              <a:cxnLst/>
              <a:rect l="l" t="t" r="r" b="b"/>
              <a:pathLst>
                <a:path w="2016332" h="338422">
                  <a:moveTo>
                    <a:pt x="0" y="0"/>
                  </a:moveTo>
                  <a:lnTo>
                    <a:pt x="2016332" y="0"/>
                  </a:lnTo>
                  <a:lnTo>
                    <a:pt x="2016332" y="338422"/>
                  </a:lnTo>
                  <a:lnTo>
                    <a:pt x="0" y="338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016332" cy="38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25965" y="6247847"/>
            <a:ext cx="6722314" cy="1356404"/>
            <a:chOff x="0" y="0"/>
            <a:chExt cx="2101360" cy="4240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1360" cy="424005"/>
            </a:xfrm>
            <a:custGeom>
              <a:avLst/>
              <a:gdLst/>
              <a:ahLst/>
              <a:cxnLst/>
              <a:rect l="l" t="t" r="r" b="b"/>
              <a:pathLst>
                <a:path w="2101360" h="424005">
                  <a:moveTo>
                    <a:pt x="0" y="0"/>
                  </a:moveTo>
                  <a:lnTo>
                    <a:pt x="2101360" y="0"/>
                  </a:lnTo>
                  <a:lnTo>
                    <a:pt x="2101360" y="424005"/>
                  </a:lnTo>
                  <a:lnTo>
                    <a:pt x="0" y="424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101360" cy="471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71550"/>
            <a:ext cx="87630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857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DRV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1704152"/>
            <a:ext cx="7607409" cy="138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4" b="1" spc="-3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GEN 메일박스에서 트랜잭션을 받아 @(posedge clk)에 맞춰 instr_code 등 입력 신호만 인터페이스로 드라이브합니다. 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4" b="1" spc="-3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그 트랜잭션을 drv2mon으로 넘겨 모니터가 동일 컨텍스트로 관측·검증할 수 있게 합니다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580" y="5338142"/>
            <a:ext cx="94382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z="2696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MON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6238567"/>
            <a:ext cx="7607409" cy="1336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3"/>
              </a:lnSpc>
              <a:spcBef>
                <a:spcPct val="0"/>
              </a:spcBef>
            </a:pPr>
            <a:r>
              <a:rPr lang="en-US" sz="1937" b="1" spc="-38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drv2mon에서 받은 트랜잭션을 다음 @(posedge clk)에 샘플링하고, 관측한 값을 바탕으로 calc_expected()로 예상값을 산출합니다.</a:t>
            </a:r>
          </a:p>
          <a:p>
            <a:pPr algn="l">
              <a:lnSpc>
                <a:spcPts val="2713"/>
              </a:lnSpc>
              <a:spcBef>
                <a:spcPct val="0"/>
              </a:spcBef>
            </a:pPr>
            <a:r>
              <a:rPr lang="en-US" sz="1937" b="1" spc="-38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산출된 exp와 DUT의 실제 결과를 비교하도록 트랜잭션을 mon2scb로 전달해 스코어보드 비교를 트리거합니다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960281"/>
            <a:ext cx="10739864" cy="1778684"/>
          </a:xfrm>
          <a:custGeom>
            <a:avLst/>
            <a:gdLst/>
            <a:ahLst/>
            <a:cxnLst/>
            <a:rect l="l" t="t" r="r" b="b"/>
            <a:pathLst>
              <a:path w="10739864" h="1778684">
                <a:moveTo>
                  <a:pt x="0" y="0"/>
                </a:moveTo>
                <a:lnTo>
                  <a:pt x="10739864" y="0"/>
                </a:lnTo>
                <a:lnTo>
                  <a:pt x="10739864" y="1778684"/>
                </a:lnTo>
                <a:lnTo>
                  <a:pt x="0" y="177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15002"/>
            <a:ext cx="15250144" cy="5127861"/>
          </a:xfrm>
          <a:custGeom>
            <a:avLst/>
            <a:gdLst/>
            <a:ahLst/>
            <a:cxnLst/>
            <a:rect l="l" t="t" r="r" b="b"/>
            <a:pathLst>
              <a:path w="15250144" h="5127861">
                <a:moveTo>
                  <a:pt x="0" y="0"/>
                </a:moveTo>
                <a:lnTo>
                  <a:pt x="15250144" y="0"/>
                </a:lnTo>
                <a:lnTo>
                  <a:pt x="15250144" y="5127861"/>
                </a:lnTo>
                <a:lnTo>
                  <a:pt x="0" y="512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33450"/>
            <a:ext cx="692438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I-type Verification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33293" y="7178549"/>
            <a:ext cx="942963" cy="464314"/>
            <a:chOff x="0" y="0"/>
            <a:chExt cx="248352" cy="122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8352" cy="122289"/>
            </a:xfrm>
            <a:custGeom>
              <a:avLst/>
              <a:gdLst/>
              <a:ahLst/>
              <a:cxnLst/>
              <a:rect l="l" t="t" r="r" b="b"/>
              <a:pathLst>
                <a:path w="248352" h="122289">
                  <a:moveTo>
                    <a:pt x="0" y="0"/>
                  </a:moveTo>
                  <a:lnTo>
                    <a:pt x="248352" y="0"/>
                  </a:lnTo>
                  <a:lnTo>
                    <a:pt x="248352" y="122289"/>
                  </a:lnTo>
                  <a:lnTo>
                    <a:pt x="0" y="122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48352" cy="15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72141" y="4200972"/>
            <a:ext cx="992803" cy="793261"/>
            <a:chOff x="0" y="0"/>
            <a:chExt cx="261479" cy="2089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1479" cy="208925"/>
            </a:xfrm>
            <a:custGeom>
              <a:avLst/>
              <a:gdLst/>
              <a:ahLst/>
              <a:cxnLst/>
              <a:rect l="l" t="t" r="r" b="b"/>
              <a:pathLst>
                <a:path w="261479" h="208925">
                  <a:moveTo>
                    <a:pt x="0" y="0"/>
                  </a:moveTo>
                  <a:lnTo>
                    <a:pt x="261479" y="0"/>
                  </a:lnTo>
                  <a:lnTo>
                    <a:pt x="261479" y="208925"/>
                  </a:lnTo>
                  <a:lnTo>
                    <a:pt x="0" y="208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61479" cy="237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564470" y="2096419"/>
            <a:ext cx="6225670" cy="7642546"/>
          </a:xfrm>
          <a:custGeom>
            <a:avLst/>
            <a:gdLst/>
            <a:ahLst/>
            <a:cxnLst/>
            <a:rect l="l" t="t" r="r" b="b"/>
            <a:pathLst>
              <a:path w="6225670" h="7642546">
                <a:moveTo>
                  <a:pt x="0" y="0"/>
                </a:moveTo>
                <a:lnTo>
                  <a:pt x="6225670" y="0"/>
                </a:lnTo>
                <a:lnTo>
                  <a:pt x="6225670" y="7642546"/>
                </a:lnTo>
                <a:lnTo>
                  <a:pt x="0" y="7642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49" b="1721"/>
          <a:stretch>
            <a:fillRect/>
          </a:stretch>
        </p:blipFill>
        <p:spPr>
          <a:xfrm>
            <a:off x="2420340" y="0"/>
            <a:ext cx="13875550" cy="103507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60433"/>
            <a:ext cx="4054158" cy="66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 Type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59898" y="866775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20412" y="2990850"/>
            <a:ext cx="11617868" cy="524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 RISC-V 개요</a:t>
            </a:r>
          </a:p>
          <a:p>
            <a:pPr algn="just">
              <a:lnSpc>
                <a:spcPts val="8399"/>
              </a:lnSpc>
            </a:pPr>
            <a:endParaRPr lang="en-US" sz="5999" b="1" spc="-11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8399"/>
              </a:lnSpc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 Block Diagram</a:t>
            </a:r>
          </a:p>
          <a:p>
            <a:pPr algn="just">
              <a:lnSpc>
                <a:spcPts val="8399"/>
              </a:lnSpc>
            </a:pPr>
            <a:endParaRPr lang="en-US" sz="5999" b="1" spc="-11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8399"/>
              </a:lnSpc>
              <a:spcBef>
                <a:spcPct val="0"/>
              </a:spcBef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 명령어 Type 시뮬레이션 및 검증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483" b="1483"/>
          <a:stretch>
            <a:fillRect/>
          </a:stretch>
        </p:blipFill>
        <p:spPr>
          <a:xfrm>
            <a:off x="2083562" y="0"/>
            <a:ext cx="14120876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60400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 Type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57329" y="1414529"/>
            <a:ext cx="4054158" cy="66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 Type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6921" y="461962"/>
            <a:ext cx="4395255" cy="101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  <a:spcBef>
                <a:spcPct val="0"/>
              </a:spcBef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Type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77800" y="2501942"/>
            <a:ext cx="4893608" cy="348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imm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+ rs1 =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메모리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주소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계산</a:t>
            </a:r>
            <a:endParaRPr lang="en-US" sz="2499" b="1" spc="-4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rd에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메모리에서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읽은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값을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저장</a:t>
            </a:r>
            <a:endParaRPr lang="en-US" sz="2499" b="1" spc="-4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LBU/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LHU는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무부호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로드</a:t>
            </a:r>
            <a:endParaRPr lang="en-US" sz="2499" b="1" spc="-4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spc="-4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 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= M[rs1+imm][0:7]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 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= M[rs1+imm][0:15]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  </a:t>
            </a: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= M[rs1+imm][0:31]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spc="-4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57329" y="6227928"/>
            <a:ext cx="4054158" cy="66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 Type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77800" y="6968114"/>
            <a:ext cx="4637554" cy="332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메모리</a:t>
            </a: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주소</a:t>
            </a: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= rs1 + </a:t>
            </a: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imm</a:t>
            </a:r>
            <a:endParaRPr lang="en-US" sz="2100" b="1" spc="-42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53395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rs2의 </a:t>
            </a: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값을</a:t>
            </a: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메모리에</a:t>
            </a: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저장</a:t>
            </a:r>
            <a:endParaRPr lang="en-US" sz="2100" b="1" spc="-42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53395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imm은</a:t>
            </a: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상위</a:t>
            </a: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/</a:t>
            </a: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하위</a:t>
            </a: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12비트로 </a:t>
            </a:r>
            <a:r>
              <a:rPr lang="en-US" sz="2100" b="1" spc="-42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분리되어instruction에</a:t>
            </a: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encoding</a:t>
            </a:r>
          </a:p>
          <a:p>
            <a:pPr algn="just">
              <a:lnSpc>
                <a:spcPts val="2940"/>
              </a:lnSpc>
            </a:pPr>
            <a:endParaRPr lang="en-US" sz="2100" b="1" spc="-42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53395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  [rs1+imm][0:7] = rs2[0:7]</a:t>
            </a:r>
          </a:p>
          <a:p>
            <a:pPr marL="453395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  [rs1+imm][0:15] = rs2[0:15]</a:t>
            </a:r>
          </a:p>
          <a:p>
            <a:pPr marL="453395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 b="1" spc="-42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  [rs1+imm][0:31] = rs2[0:31]</a:t>
            </a:r>
          </a:p>
          <a:p>
            <a:pPr algn="l">
              <a:lnSpc>
                <a:spcPts val="2940"/>
              </a:lnSpc>
            </a:pPr>
            <a:endParaRPr lang="en-US" sz="2100" b="1" spc="-42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10437"/>
              </p:ext>
            </p:extLst>
          </p:nvPr>
        </p:nvGraphicFramePr>
        <p:xfrm>
          <a:off x="757325" y="2232373"/>
          <a:ext cx="11739474" cy="3794700"/>
        </p:xfrm>
        <a:graphic>
          <a:graphicData uri="http://schemas.openxmlformats.org/drawingml/2006/table">
            <a:tbl>
              <a:tblPr/>
              <a:tblGrid>
                <a:gridCol w="1956579">
                  <a:extLst>
                    <a:ext uri="{9D8B030D-6E8A-4147-A177-3AD203B41FA5}">
                      <a16:colId xmlns:a16="http://schemas.microsoft.com/office/drawing/2014/main" val="3050516726"/>
                    </a:ext>
                  </a:extLst>
                </a:gridCol>
                <a:gridCol w="1956579">
                  <a:extLst>
                    <a:ext uri="{9D8B030D-6E8A-4147-A177-3AD203B41FA5}">
                      <a16:colId xmlns:a16="http://schemas.microsoft.com/office/drawing/2014/main" val="1425090631"/>
                    </a:ext>
                  </a:extLst>
                </a:gridCol>
                <a:gridCol w="1956579">
                  <a:extLst>
                    <a:ext uri="{9D8B030D-6E8A-4147-A177-3AD203B41FA5}">
                      <a16:colId xmlns:a16="http://schemas.microsoft.com/office/drawing/2014/main" val="704019898"/>
                    </a:ext>
                  </a:extLst>
                </a:gridCol>
                <a:gridCol w="1956579">
                  <a:extLst>
                    <a:ext uri="{9D8B030D-6E8A-4147-A177-3AD203B41FA5}">
                      <a16:colId xmlns:a16="http://schemas.microsoft.com/office/drawing/2014/main" val="3322787881"/>
                    </a:ext>
                  </a:extLst>
                </a:gridCol>
                <a:gridCol w="1956579">
                  <a:extLst>
                    <a:ext uri="{9D8B030D-6E8A-4147-A177-3AD203B41FA5}">
                      <a16:colId xmlns:a16="http://schemas.microsoft.com/office/drawing/2014/main" val="622329167"/>
                    </a:ext>
                  </a:extLst>
                </a:gridCol>
                <a:gridCol w="1956579">
                  <a:extLst>
                    <a:ext uri="{9D8B030D-6E8A-4147-A177-3AD203B41FA5}">
                      <a16:colId xmlns:a16="http://schemas.microsoft.com/office/drawing/2014/main" val="3734862230"/>
                    </a:ext>
                  </a:extLst>
                </a:gridCol>
              </a:tblGrid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instruction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 [11:0]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funct3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opcode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854681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LB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95052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LH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698225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LW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50730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LBU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195994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LHU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101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804188"/>
                  </a:ext>
                </a:extLst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57328" y="2231867"/>
            <a:ext cx="26087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325393"/>
              </p:ext>
            </p:extLst>
          </p:nvPr>
        </p:nvGraphicFramePr>
        <p:xfrm>
          <a:off x="757325" y="7133632"/>
          <a:ext cx="11739476" cy="2724720"/>
        </p:xfrm>
        <a:graphic>
          <a:graphicData uri="http://schemas.openxmlformats.org/drawingml/2006/table">
            <a:tbl>
              <a:tblPr/>
              <a:tblGrid>
                <a:gridCol w="1677068">
                  <a:extLst>
                    <a:ext uri="{9D8B030D-6E8A-4147-A177-3AD203B41FA5}">
                      <a16:colId xmlns:a16="http://schemas.microsoft.com/office/drawing/2014/main" val="2585455052"/>
                    </a:ext>
                  </a:extLst>
                </a:gridCol>
                <a:gridCol w="1677068">
                  <a:extLst>
                    <a:ext uri="{9D8B030D-6E8A-4147-A177-3AD203B41FA5}">
                      <a16:colId xmlns:a16="http://schemas.microsoft.com/office/drawing/2014/main" val="1821168865"/>
                    </a:ext>
                  </a:extLst>
                </a:gridCol>
                <a:gridCol w="1677068">
                  <a:extLst>
                    <a:ext uri="{9D8B030D-6E8A-4147-A177-3AD203B41FA5}">
                      <a16:colId xmlns:a16="http://schemas.microsoft.com/office/drawing/2014/main" val="3892399050"/>
                    </a:ext>
                  </a:extLst>
                </a:gridCol>
                <a:gridCol w="1677068">
                  <a:extLst>
                    <a:ext uri="{9D8B030D-6E8A-4147-A177-3AD203B41FA5}">
                      <a16:colId xmlns:a16="http://schemas.microsoft.com/office/drawing/2014/main" val="2713395095"/>
                    </a:ext>
                  </a:extLst>
                </a:gridCol>
                <a:gridCol w="1677068">
                  <a:extLst>
                    <a:ext uri="{9D8B030D-6E8A-4147-A177-3AD203B41FA5}">
                      <a16:colId xmlns:a16="http://schemas.microsoft.com/office/drawing/2014/main" val="3873972678"/>
                    </a:ext>
                  </a:extLst>
                </a:gridCol>
                <a:gridCol w="1677068">
                  <a:extLst>
                    <a:ext uri="{9D8B030D-6E8A-4147-A177-3AD203B41FA5}">
                      <a16:colId xmlns:a16="http://schemas.microsoft.com/office/drawing/2014/main" val="692141910"/>
                    </a:ext>
                  </a:extLst>
                </a:gridCol>
                <a:gridCol w="1677068">
                  <a:extLst>
                    <a:ext uri="{9D8B030D-6E8A-4147-A177-3AD203B41FA5}">
                      <a16:colId xmlns:a16="http://schemas.microsoft.com/office/drawing/2014/main" val="3237493229"/>
                    </a:ext>
                  </a:extLst>
                </a:gridCol>
              </a:tblGrid>
              <a:tr h="6811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instruction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 [11:5]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funct3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IMM[4:0]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opcode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506428"/>
                  </a:ext>
                </a:extLst>
              </a:tr>
              <a:tr h="68118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515819"/>
                  </a:ext>
                </a:extLst>
              </a:tr>
              <a:tr h="68118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627950"/>
                  </a:ext>
                </a:extLst>
              </a:tr>
              <a:tr h="68118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575438"/>
                  </a:ext>
                </a:extLst>
              </a:tr>
            </a:tbl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57324" y="7133124"/>
            <a:ext cx="2608772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85512" y="2654132"/>
            <a:ext cx="7105100" cy="7167563"/>
          </a:xfrm>
          <a:custGeom>
            <a:avLst/>
            <a:gdLst/>
            <a:ahLst/>
            <a:cxnLst/>
            <a:rect l="l" t="t" r="r" b="b"/>
            <a:pathLst>
              <a:path w="7105100" h="7167563">
                <a:moveTo>
                  <a:pt x="0" y="0"/>
                </a:moveTo>
                <a:lnTo>
                  <a:pt x="7105100" y="0"/>
                </a:lnTo>
                <a:lnTo>
                  <a:pt x="7105100" y="7167562"/>
                </a:lnTo>
                <a:lnTo>
                  <a:pt x="0" y="7167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86902"/>
            <a:ext cx="5689756" cy="2042649"/>
          </a:xfrm>
          <a:custGeom>
            <a:avLst/>
            <a:gdLst/>
            <a:ahLst/>
            <a:cxnLst/>
            <a:rect l="l" t="t" r="r" b="b"/>
            <a:pathLst>
              <a:path w="5689756" h="2042649">
                <a:moveTo>
                  <a:pt x="0" y="0"/>
                </a:moveTo>
                <a:lnTo>
                  <a:pt x="5689756" y="0"/>
                </a:lnTo>
                <a:lnTo>
                  <a:pt x="5689756" y="2042649"/>
                </a:lnTo>
                <a:lnTo>
                  <a:pt x="0" y="204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4" b="-43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58738"/>
            <a:ext cx="4054158" cy="66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 Type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98823"/>
            <a:ext cx="4054158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CONTROL_UNIT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85512" y="2098823"/>
            <a:ext cx="4054158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DATA_MEMORY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6191651"/>
            <a:ext cx="4114579" cy="2197392"/>
          </a:xfrm>
          <a:custGeom>
            <a:avLst/>
            <a:gdLst/>
            <a:ahLst/>
            <a:cxnLst/>
            <a:rect l="l" t="t" r="r" b="b"/>
            <a:pathLst>
              <a:path w="4114579" h="2197392">
                <a:moveTo>
                  <a:pt x="0" y="0"/>
                </a:moveTo>
                <a:lnTo>
                  <a:pt x="4114579" y="0"/>
                </a:lnTo>
                <a:lnTo>
                  <a:pt x="4114579" y="2197392"/>
                </a:lnTo>
                <a:lnTo>
                  <a:pt x="0" y="219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9121" y="5696351"/>
            <a:ext cx="405415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spc="-4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instr_mem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spc="-40">
              <a:solidFill>
                <a:srgbClr val="004AAD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3547" y="5750308"/>
            <a:ext cx="16420906" cy="1468294"/>
          </a:xfrm>
          <a:custGeom>
            <a:avLst/>
            <a:gdLst/>
            <a:ahLst/>
            <a:cxnLst/>
            <a:rect l="l" t="t" r="r" b="b"/>
            <a:pathLst>
              <a:path w="16420906" h="1468294">
                <a:moveTo>
                  <a:pt x="0" y="0"/>
                </a:moveTo>
                <a:lnTo>
                  <a:pt x="16420906" y="0"/>
                </a:lnTo>
                <a:lnTo>
                  <a:pt x="16420906" y="1468295"/>
                </a:lnTo>
                <a:lnTo>
                  <a:pt x="0" y="1468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083345"/>
            <a:ext cx="7608949" cy="3666964"/>
          </a:xfrm>
          <a:custGeom>
            <a:avLst/>
            <a:gdLst/>
            <a:ahLst/>
            <a:cxnLst/>
            <a:rect l="l" t="t" r="r" b="b"/>
            <a:pathLst>
              <a:path w="7608949" h="3666964">
                <a:moveTo>
                  <a:pt x="0" y="0"/>
                </a:moveTo>
                <a:lnTo>
                  <a:pt x="7608949" y="0"/>
                </a:lnTo>
                <a:lnTo>
                  <a:pt x="7608949" y="3666963"/>
                </a:lnTo>
                <a:lnTo>
                  <a:pt x="0" y="3666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980365" y="5750308"/>
            <a:ext cx="2469240" cy="1468294"/>
            <a:chOff x="0" y="0"/>
            <a:chExt cx="650335" cy="3867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0335" cy="386711"/>
            </a:xfrm>
            <a:custGeom>
              <a:avLst/>
              <a:gdLst/>
              <a:ahLst/>
              <a:cxnLst/>
              <a:rect l="l" t="t" r="r" b="b"/>
              <a:pathLst>
                <a:path w="650335" h="386711">
                  <a:moveTo>
                    <a:pt x="0" y="0"/>
                  </a:moveTo>
                  <a:lnTo>
                    <a:pt x="650335" y="0"/>
                  </a:lnTo>
                  <a:lnTo>
                    <a:pt x="650335" y="386711"/>
                  </a:lnTo>
                  <a:lnTo>
                    <a:pt x="0" y="386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50335" cy="434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92611" y="2083345"/>
            <a:ext cx="2745038" cy="444235"/>
            <a:chOff x="0" y="0"/>
            <a:chExt cx="722973" cy="117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2973" cy="117000"/>
            </a:xfrm>
            <a:custGeom>
              <a:avLst/>
              <a:gdLst/>
              <a:ahLst/>
              <a:cxnLst/>
              <a:rect l="l" t="t" r="r" b="b"/>
              <a:pathLst>
                <a:path w="722973" h="117000">
                  <a:moveTo>
                    <a:pt x="0" y="0"/>
                  </a:moveTo>
                  <a:lnTo>
                    <a:pt x="722973" y="0"/>
                  </a:lnTo>
                  <a:lnTo>
                    <a:pt x="722973" y="117000"/>
                  </a:lnTo>
                  <a:lnTo>
                    <a:pt x="0" y="117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22973" cy="164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15021" y="4824588"/>
            <a:ext cx="2722628" cy="421825"/>
            <a:chOff x="0" y="0"/>
            <a:chExt cx="717071" cy="1110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7071" cy="111098"/>
            </a:xfrm>
            <a:custGeom>
              <a:avLst/>
              <a:gdLst/>
              <a:ahLst/>
              <a:cxnLst/>
              <a:rect l="l" t="t" r="r" b="b"/>
              <a:pathLst>
                <a:path w="717071" h="111098">
                  <a:moveTo>
                    <a:pt x="0" y="0"/>
                  </a:moveTo>
                  <a:lnTo>
                    <a:pt x="717071" y="0"/>
                  </a:lnTo>
                  <a:lnTo>
                    <a:pt x="717071" y="111098"/>
                  </a:lnTo>
                  <a:lnTo>
                    <a:pt x="0" y="1110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17071" cy="158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8052947"/>
            <a:ext cx="6718360" cy="1307841"/>
          </a:xfrm>
          <a:custGeom>
            <a:avLst/>
            <a:gdLst/>
            <a:ahLst/>
            <a:cxnLst/>
            <a:rect l="l" t="t" r="r" b="b"/>
            <a:pathLst>
              <a:path w="6718360" h="1307841">
                <a:moveTo>
                  <a:pt x="0" y="0"/>
                </a:moveTo>
                <a:lnTo>
                  <a:pt x="6718360" y="0"/>
                </a:lnTo>
                <a:lnTo>
                  <a:pt x="6718360" y="1307841"/>
                </a:lnTo>
                <a:lnTo>
                  <a:pt x="0" y="1307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962025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383022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3E38F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register file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80655" y="6746797"/>
            <a:ext cx="7038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spc="-55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28711" y="5750307"/>
            <a:ext cx="7038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spc="-55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13245" y="6224740"/>
            <a:ext cx="7038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145" y="1218066"/>
            <a:ext cx="7427419" cy="4874243"/>
          </a:xfrm>
          <a:custGeom>
            <a:avLst/>
            <a:gdLst/>
            <a:ahLst/>
            <a:cxnLst/>
            <a:rect l="l" t="t" r="r" b="b"/>
            <a:pathLst>
              <a:path w="7427419" h="4874243">
                <a:moveTo>
                  <a:pt x="0" y="0"/>
                </a:moveTo>
                <a:lnTo>
                  <a:pt x="7427418" y="0"/>
                </a:lnTo>
                <a:lnTo>
                  <a:pt x="7427418" y="4874243"/>
                </a:lnTo>
                <a:lnTo>
                  <a:pt x="0" y="487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1145" y="6383637"/>
            <a:ext cx="8349352" cy="3203210"/>
          </a:xfrm>
          <a:custGeom>
            <a:avLst/>
            <a:gdLst/>
            <a:ahLst/>
            <a:cxnLst/>
            <a:rect l="l" t="t" r="r" b="b"/>
            <a:pathLst>
              <a:path w="8349352" h="3203210">
                <a:moveTo>
                  <a:pt x="0" y="0"/>
                </a:moveTo>
                <a:lnTo>
                  <a:pt x="8349351" y="0"/>
                </a:lnTo>
                <a:lnTo>
                  <a:pt x="8349351" y="3203211"/>
                </a:lnTo>
                <a:lnTo>
                  <a:pt x="0" y="320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74625"/>
            <a:ext cx="692438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S-type Verification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41904" y="1170441"/>
            <a:ext cx="96889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GEN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02234" y="5563991"/>
            <a:ext cx="101336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DRV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26372" y="1170441"/>
            <a:ext cx="7354153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명령어 랜덤 생성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레지스터(rs1, rs2)와 임시값(imm)을 랜덤하게 생성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 spc="-46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베이스 주소 레지스터(rs1)의 현재 값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메모리에 쓸 데이터가 담긴 레지스터(rs2)의 현재 값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을 모두 읽어옴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 spc="-46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데이터가 쓰여질 메모리 위치에 현재 저장되어 있는 값 (before_store)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178564"/>
            <a:ext cx="7459863" cy="2294958"/>
            <a:chOff x="0" y="0"/>
            <a:chExt cx="1964738" cy="6044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4738" cy="604433"/>
            </a:xfrm>
            <a:custGeom>
              <a:avLst/>
              <a:gdLst/>
              <a:ahLst/>
              <a:cxnLst/>
              <a:rect l="l" t="t" r="r" b="b"/>
              <a:pathLst>
                <a:path w="1964738" h="604433">
                  <a:moveTo>
                    <a:pt x="0" y="0"/>
                  </a:moveTo>
                  <a:lnTo>
                    <a:pt x="1964738" y="0"/>
                  </a:lnTo>
                  <a:lnTo>
                    <a:pt x="1964738" y="604433"/>
                  </a:lnTo>
                  <a:lnTo>
                    <a:pt x="0" y="604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64738" cy="65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626372" y="6481676"/>
            <a:ext cx="57456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Gen이 생성한 Store 명령어를 받아 CPU 실행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42992"/>
            <a:ext cx="8115300" cy="3903701"/>
          </a:xfrm>
          <a:custGeom>
            <a:avLst/>
            <a:gdLst/>
            <a:ahLst/>
            <a:cxnLst/>
            <a:rect l="l" t="t" r="r" b="b"/>
            <a:pathLst>
              <a:path w="8115300" h="3903701">
                <a:moveTo>
                  <a:pt x="0" y="0"/>
                </a:moveTo>
                <a:lnTo>
                  <a:pt x="8115300" y="0"/>
                </a:lnTo>
                <a:lnTo>
                  <a:pt x="8115300" y="3903701"/>
                </a:lnTo>
                <a:lnTo>
                  <a:pt x="0" y="390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59631" y="3707270"/>
            <a:ext cx="7459863" cy="1645073"/>
            <a:chOff x="0" y="0"/>
            <a:chExt cx="1964738" cy="433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4738" cy="433270"/>
            </a:xfrm>
            <a:custGeom>
              <a:avLst/>
              <a:gdLst/>
              <a:ahLst/>
              <a:cxnLst/>
              <a:rect l="l" t="t" r="r" b="b"/>
              <a:pathLst>
                <a:path w="1964738" h="433270">
                  <a:moveTo>
                    <a:pt x="0" y="0"/>
                  </a:moveTo>
                  <a:lnTo>
                    <a:pt x="1964738" y="0"/>
                  </a:lnTo>
                  <a:lnTo>
                    <a:pt x="1964738" y="433270"/>
                  </a:lnTo>
                  <a:lnTo>
                    <a:pt x="0" y="4332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64738" cy="480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6064125"/>
            <a:ext cx="8430297" cy="2946395"/>
          </a:xfrm>
          <a:custGeom>
            <a:avLst/>
            <a:gdLst/>
            <a:ahLst/>
            <a:cxnLst/>
            <a:rect l="l" t="t" r="r" b="b"/>
            <a:pathLst>
              <a:path w="8430297" h="2946395">
                <a:moveTo>
                  <a:pt x="0" y="0"/>
                </a:moveTo>
                <a:lnTo>
                  <a:pt x="8430297" y="0"/>
                </a:lnTo>
                <a:lnTo>
                  <a:pt x="8430297" y="2946395"/>
                </a:lnTo>
                <a:lnTo>
                  <a:pt x="0" y="2946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33450"/>
            <a:ext cx="692438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S-type Verification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13355" y="2075763"/>
            <a:ext cx="963960" cy="52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MON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13354" y="6016500"/>
            <a:ext cx="93084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SCB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3355" y="2846845"/>
            <a:ext cx="663547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실제로 데이터가 쓰여진 메모리 주소에 접근하여 그 최종 결과 값(actual_result)을 읽어옴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13355" y="6940505"/>
            <a:ext cx="542981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쓰기 신호 &amp;주소&amp;데이터&amp;최종 결과가 모두 일치하는 지 확인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6018143"/>
            <a:ext cx="8430297" cy="989037"/>
            <a:chOff x="0" y="0"/>
            <a:chExt cx="2220325" cy="2604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0325" cy="260487"/>
            </a:xfrm>
            <a:custGeom>
              <a:avLst/>
              <a:gdLst/>
              <a:ahLst/>
              <a:cxnLst/>
              <a:rect l="l" t="t" r="r" b="b"/>
              <a:pathLst>
                <a:path w="2220325" h="260487">
                  <a:moveTo>
                    <a:pt x="0" y="0"/>
                  </a:moveTo>
                  <a:lnTo>
                    <a:pt x="2220325" y="0"/>
                  </a:lnTo>
                  <a:lnTo>
                    <a:pt x="2220325" y="260487"/>
                  </a:lnTo>
                  <a:lnTo>
                    <a:pt x="0" y="260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20325" cy="308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98627"/>
            <a:ext cx="11301259" cy="2272198"/>
            <a:chOff x="0" y="0"/>
            <a:chExt cx="15068345" cy="3029598"/>
          </a:xfrm>
        </p:grpSpPr>
        <p:sp>
          <p:nvSpPr>
            <p:cNvPr id="3" name="Freeform 3"/>
            <p:cNvSpPr/>
            <p:nvPr/>
          </p:nvSpPr>
          <p:spPr>
            <a:xfrm>
              <a:off x="0" y="2295137"/>
              <a:ext cx="14377625" cy="734461"/>
            </a:xfrm>
            <a:custGeom>
              <a:avLst/>
              <a:gdLst/>
              <a:ahLst/>
              <a:cxnLst/>
              <a:rect l="l" t="t" r="r" b="b"/>
              <a:pathLst>
                <a:path w="14377625" h="734461">
                  <a:moveTo>
                    <a:pt x="0" y="0"/>
                  </a:moveTo>
                  <a:lnTo>
                    <a:pt x="14377625" y="0"/>
                  </a:lnTo>
                  <a:lnTo>
                    <a:pt x="14377625" y="734461"/>
                  </a:lnTo>
                  <a:lnTo>
                    <a:pt x="0" y="734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5068345" cy="2147239"/>
            </a:xfrm>
            <a:custGeom>
              <a:avLst/>
              <a:gdLst/>
              <a:ahLst/>
              <a:cxnLst/>
              <a:rect l="l" t="t" r="r" b="b"/>
              <a:pathLst>
                <a:path w="15068345" h="2147239">
                  <a:moveTo>
                    <a:pt x="0" y="0"/>
                  </a:moveTo>
                  <a:lnTo>
                    <a:pt x="15068345" y="0"/>
                  </a:lnTo>
                  <a:lnTo>
                    <a:pt x="15068345" y="2147239"/>
                  </a:lnTo>
                  <a:lnTo>
                    <a:pt x="0" y="2147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4557191"/>
            <a:ext cx="11272849" cy="2304468"/>
            <a:chOff x="0" y="0"/>
            <a:chExt cx="15030465" cy="30726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0465" cy="2204215"/>
            </a:xfrm>
            <a:custGeom>
              <a:avLst/>
              <a:gdLst/>
              <a:ahLst/>
              <a:cxnLst/>
              <a:rect l="l" t="t" r="r" b="b"/>
              <a:pathLst>
                <a:path w="15030465" h="2204215">
                  <a:moveTo>
                    <a:pt x="0" y="0"/>
                  </a:moveTo>
                  <a:lnTo>
                    <a:pt x="15030465" y="0"/>
                  </a:lnTo>
                  <a:lnTo>
                    <a:pt x="15030465" y="2204215"/>
                  </a:lnTo>
                  <a:lnTo>
                    <a:pt x="0" y="220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2458215"/>
              <a:ext cx="14290688" cy="614409"/>
            </a:xfrm>
            <a:custGeom>
              <a:avLst/>
              <a:gdLst/>
              <a:ahLst/>
              <a:cxnLst/>
              <a:rect l="l" t="t" r="r" b="b"/>
              <a:pathLst>
                <a:path w="14290688" h="614409">
                  <a:moveTo>
                    <a:pt x="0" y="0"/>
                  </a:moveTo>
                  <a:lnTo>
                    <a:pt x="14290688" y="0"/>
                  </a:lnTo>
                  <a:lnTo>
                    <a:pt x="14290688" y="614408"/>
                  </a:lnTo>
                  <a:lnTo>
                    <a:pt x="0" y="614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7052158"/>
            <a:ext cx="11244217" cy="2206142"/>
            <a:chOff x="0" y="0"/>
            <a:chExt cx="14992289" cy="29415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992289" cy="2185577"/>
            </a:xfrm>
            <a:custGeom>
              <a:avLst/>
              <a:gdLst/>
              <a:ahLst/>
              <a:cxnLst/>
              <a:rect l="l" t="t" r="r" b="b"/>
              <a:pathLst>
                <a:path w="14992289" h="2185577">
                  <a:moveTo>
                    <a:pt x="0" y="0"/>
                  </a:moveTo>
                  <a:lnTo>
                    <a:pt x="14992289" y="0"/>
                  </a:lnTo>
                  <a:lnTo>
                    <a:pt x="14992289" y="2185577"/>
                  </a:lnTo>
                  <a:lnTo>
                    <a:pt x="0" y="21855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2347669"/>
              <a:ext cx="14570627" cy="593854"/>
            </a:xfrm>
            <a:custGeom>
              <a:avLst/>
              <a:gdLst/>
              <a:ahLst/>
              <a:cxnLst/>
              <a:rect l="l" t="t" r="r" b="b"/>
              <a:pathLst>
                <a:path w="14570627" h="593854">
                  <a:moveTo>
                    <a:pt x="0" y="0"/>
                  </a:moveTo>
                  <a:lnTo>
                    <a:pt x="14570627" y="0"/>
                  </a:lnTo>
                  <a:lnTo>
                    <a:pt x="14570627" y="593853"/>
                  </a:lnTo>
                  <a:lnTo>
                    <a:pt x="0" y="593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8437043" y="4557191"/>
            <a:ext cx="9305322" cy="2766447"/>
          </a:xfrm>
          <a:custGeom>
            <a:avLst/>
            <a:gdLst/>
            <a:ahLst/>
            <a:cxnLst/>
            <a:rect l="l" t="t" r="r" b="b"/>
            <a:pathLst>
              <a:path w="9305322" h="2766447">
                <a:moveTo>
                  <a:pt x="0" y="0"/>
                </a:moveTo>
                <a:lnTo>
                  <a:pt x="9305322" y="0"/>
                </a:lnTo>
                <a:lnTo>
                  <a:pt x="9305322" y="2766447"/>
                </a:lnTo>
                <a:lnTo>
                  <a:pt x="0" y="2766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66675" cap="sq">
            <a:solidFill>
              <a:srgbClr val="FF3131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028700" y="933450"/>
            <a:ext cx="692438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S-type Verification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1471" y="2787110"/>
            <a:ext cx="4694110" cy="2248312"/>
          </a:xfrm>
          <a:custGeom>
            <a:avLst/>
            <a:gdLst/>
            <a:ahLst/>
            <a:cxnLst/>
            <a:rect l="l" t="t" r="r" b="b"/>
            <a:pathLst>
              <a:path w="4694110" h="2248312">
                <a:moveTo>
                  <a:pt x="0" y="0"/>
                </a:moveTo>
                <a:lnTo>
                  <a:pt x="4694111" y="0"/>
                </a:lnTo>
                <a:lnTo>
                  <a:pt x="4694111" y="2248312"/>
                </a:lnTo>
                <a:lnTo>
                  <a:pt x="0" y="224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1471" y="6160353"/>
            <a:ext cx="6961292" cy="2678289"/>
          </a:xfrm>
          <a:custGeom>
            <a:avLst/>
            <a:gdLst/>
            <a:ahLst/>
            <a:cxnLst/>
            <a:rect l="l" t="t" r="r" b="b"/>
            <a:pathLst>
              <a:path w="6961292" h="2678289">
                <a:moveTo>
                  <a:pt x="0" y="0"/>
                </a:moveTo>
                <a:lnTo>
                  <a:pt x="6961292" y="0"/>
                </a:lnTo>
                <a:lnTo>
                  <a:pt x="6961292" y="2678289"/>
                </a:lnTo>
                <a:lnTo>
                  <a:pt x="0" y="267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01471" y="1229088"/>
            <a:ext cx="4054158" cy="66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 Type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1471" y="2132438"/>
            <a:ext cx="4054158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CONTROL_UNIT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4725" y="5525428"/>
            <a:ext cx="4054158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DATA_MEMORY</a:t>
            </a:r>
          </a:p>
        </p:txBody>
      </p:sp>
      <p:sp>
        <p:nvSpPr>
          <p:cNvPr id="7" name="Freeform 7"/>
          <p:cNvSpPr/>
          <p:nvPr/>
        </p:nvSpPr>
        <p:spPr>
          <a:xfrm>
            <a:off x="10096418" y="2787110"/>
            <a:ext cx="5319204" cy="4197618"/>
          </a:xfrm>
          <a:custGeom>
            <a:avLst/>
            <a:gdLst/>
            <a:ahLst/>
            <a:cxnLst/>
            <a:rect l="l" t="t" r="r" b="b"/>
            <a:pathLst>
              <a:path w="5319204" h="4197618">
                <a:moveTo>
                  <a:pt x="0" y="0"/>
                </a:moveTo>
                <a:lnTo>
                  <a:pt x="5319204" y="0"/>
                </a:lnTo>
                <a:lnTo>
                  <a:pt x="5319204" y="4197618"/>
                </a:lnTo>
                <a:lnTo>
                  <a:pt x="0" y="4197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096418" y="2132438"/>
            <a:ext cx="405415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instr_mem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82155"/>
            <a:ext cx="10931437" cy="3193632"/>
          </a:xfrm>
          <a:custGeom>
            <a:avLst/>
            <a:gdLst/>
            <a:ahLst/>
            <a:cxnLst/>
            <a:rect l="l" t="t" r="r" b="b"/>
            <a:pathLst>
              <a:path w="10931437" h="3193632">
                <a:moveTo>
                  <a:pt x="0" y="0"/>
                </a:moveTo>
                <a:lnTo>
                  <a:pt x="10931437" y="0"/>
                </a:lnTo>
                <a:lnTo>
                  <a:pt x="10931437" y="3193632"/>
                </a:lnTo>
                <a:lnTo>
                  <a:pt x="0" y="3193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392038"/>
            <a:ext cx="10931437" cy="2345153"/>
          </a:xfrm>
          <a:custGeom>
            <a:avLst/>
            <a:gdLst/>
            <a:ahLst/>
            <a:cxnLst/>
            <a:rect l="l" t="t" r="r" b="b"/>
            <a:pathLst>
              <a:path w="10931437" h="2345153">
                <a:moveTo>
                  <a:pt x="0" y="0"/>
                </a:moveTo>
                <a:lnTo>
                  <a:pt x="10931437" y="0"/>
                </a:lnTo>
                <a:lnTo>
                  <a:pt x="10931437" y="2345153"/>
                </a:lnTo>
                <a:lnTo>
                  <a:pt x="0" y="234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05771" y="5392038"/>
            <a:ext cx="2127860" cy="2345153"/>
            <a:chOff x="0" y="0"/>
            <a:chExt cx="153706" cy="1693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706" cy="169399"/>
            </a:xfrm>
            <a:custGeom>
              <a:avLst/>
              <a:gdLst/>
              <a:ahLst/>
              <a:cxnLst/>
              <a:rect l="l" t="t" r="r" b="b"/>
              <a:pathLst>
                <a:path w="153706" h="169399">
                  <a:moveTo>
                    <a:pt x="153706" y="0"/>
                  </a:moveTo>
                  <a:lnTo>
                    <a:pt x="153706" y="169399"/>
                  </a:lnTo>
                  <a:lnTo>
                    <a:pt x="0" y="169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3706" cy="217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23589" y="2057400"/>
            <a:ext cx="3343813" cy="452945"/>
            <a:chOff x="0" y="0"/>
            <a:chExt cx="880675" cy="1192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0675" cy="119294"/>
            </a:xfrm>
            <a:custGeom>
              <a:avLst/>
              <a:gdLst/>
              <a:ahLst/>
              <a:cxnLst/>
              <a:rect l="l" t="t" r="r" b="b"/>
              <a:pathLst>
                <a:path w="880675" h="119294">
                  <a:moveTo>
                    <a:pt x="0" y="0"/>
                  </a:moveTo>
                  <a:lnTo>
                    <a:pt x="880675" y="0"/>
                  </a:lnTo>
                  <a:lnTo>
                    <a:pt x="880675" y="119294"/>
                  </a:lnTo>
                  <a:lnTo>
                    <a:pt x="0" y="119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80675" cy="166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97555" y="4439578"/>
            <a:ext cx="3343813" cy="452945"/>
            <a:chOff x="0" y="0"/>
            <a:chExt cx="880675" cy="1192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0675" cy="119294"/>
            </a:xfrm>
            <a:custGeom>
              <a:avLst/>
              <a:gdLst/>
              <a:ahLst/>
              <a:cxnLst/>
              <a:rect l="l" t="t" r="r" b="b"/>
              <a:pathLst>
                <a:path w="880675" h="119294">
                  <a:moveTo>
                    <a:pt x="0" y="0"/>
                  </a:moveTo>
                  <a:lnTo>
                    <a:pt x="880675" y="0"/>
                  </a:lnTo>
                  <a:lnTo>
                    <a:pt x="880675" y="119294"/>
                  </a:lnTo>
                  <a:lnTo>
                    <a:pt x="0" y="119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80675" cy="166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8654596"/>
            <a:ext cx="9914676" cy="603704"/>
          </a:xfrm>
          <a:custGeom>
            <a:avLst/>
            <a:gdLst/>
            <a:ahLst/>
            <a:cxnLst/>
            <a:rect l="l" t="t" r="r" b="b"/>
            <a:pathLst>
              <a:path w="9914676" h="603704">
                <a:moveTo>
                  <a:pt x="0" y="0"/>
                </a:moveTo>
                <a:lnTo>
                  <a:pt x="9914676" y="0"/>
                </a:lnTo>
                <a:lnTo>
                  <a:pt x="9914676" y="603704"/>
                </a:lnTo>
                <a:lnTo>
                  <a:pt x="0" y="603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962025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7134" y="8137241"/>
            <a:ext cx="405415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972824" y="3248489"/>
            <a:ext cx="7987313" cy="452945"/>
            <a:chOff x="0" y="0"/>
            <a:chExt cx="2103654" cy="1192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3654" cy="119294"/>
            </a:xfrm>
            <a:custGeom>
              <a:avLst/>
              <a:gdLst/>
              <a:ahLst/>
              <a:cxnLst/>
              <a:rect l="l" t="t" r="r" b="b"/>
              <a:pathLst>
                <a:path w="2103654" h="119294">
                  <a:moveTo>
                    <a:pt x="0" y="0"/>
                  </a:moveTo>
                  <a:lnTo>
                    <a:pt x="2103654" y="0"/>
                  </a:lnTo>
                  <a:lnTo>
                    <a:pt x="2103654" y="119294"/>
                  </a:lnTo>
                  <a:lnTo>
                    <a:pt x="0" y="119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103654" cy="166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229148" y="5344413"/>
            <a:ext cx="7038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9148" y="5824656"/>
            <a:ext cx="7038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29148" y="6304899"/>
            <a:ext cx="7038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29148" y="6786230"/>
            <a:ext cx="7038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LBU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29148" y="7265385"/>
            <a:ext cx="70388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LHU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289" y="5635473"/>
            <a:ext cx="7693013" cy="4558110"/>
          </a:xfrm>
          <a:custGeom>
            <a:avLst/>
            <a:gdLst/>
            <a:ahLst/>
            <a:cxnLst/>
            <a:rect l="l" t="t" r="r" b="b"/>
            <a:pathLst>
              <a:path w="7693013" h="4558110">
                <a:moveTo>
                  <a:pt x="0" y="0"/>
                </a:moveTo>
                <a:lnTo>
                  <a:pt x="7693013" y="0"/>
                </a:lnTo>
                <a:lnTo>
                  <a:pt x="7693013" y="4558110"/>
                </a:lnTo>
                <a:lnTo>
                  <a:pt x="0" y="455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2386" y="7042595"/>
            <a:ext cx="6986916" cy="871933"/>
            <a:chOff x="0" y="0"/>
            <a:chExt cx="1840175" cy="2296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0175" cy="229645"/>
            </a:xfrm>
            <a:custGeom>
              <a:avLst/>
              <a:gdLst/>
              <a:ahLst/>
              <a:cxnLst/>
              <a:rect l="l" t="t" r="r" b="b"/>
              <a:pathLst>
                <a:path w="1840175" h="229645">
                  <a:moveTo>
                    <a:pt x="0" y="0"/>
                  </a:moveTo>
                  <a:lnTo>
                    <a:pt x="1840175" y="0"/>
                  </a:lnTo>
                  <a:lnTo>
                    <a:pt x="1840175" y="229645"/>
                  </a:lnTo>
                  <a:lnTo>
                    <a:pt x="0" y="229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40175" cy="277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52495" y="1751091"/>
            <a:ext cx="7540602" cy="3780249"/>
          </a:xfrm>
          <a:custGeom>
            <a:avLst/>
            <a:gdLst/>
            <a:ahLst/>
            <a:cxnLst/>
            <a:rect l="l" t="t" r="r" b="b"/>
            <a:pathLst>
              <a:path w="7540602" h="3780249">
                <a:moveTo>
                  <a:pt x="0" y="0"/>
                </a:moveTo>
                <a:lnTo>
                  <a:pt x="7540601" y="0"/>
                </a:lnTo>
                <a:lnTo>
                  <a:pt x="7540601" y="3780249"/>
                </a:lnTo>
                <a:lnTo>
                  <a:pt x="0" y="3780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54037"/>
            <a:ext cx="692438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L-type Verification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102" y="2432903"/>
            <a:ext cx="96028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GEN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2102" y="6317285"/>
            <a:ext cx="96028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DRV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53076" y="6403393"/>
            <a:ext cx="8519117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생성된 명령어를 CPU에 전달하기 전에, CPU의 현재 rs1 레지스터 값 read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 spc="-43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읽어온 rs1 값과 명령어의 imm 값을 더해 데이터를 가져올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메모리 주소(exp_addr)를 계산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 spc="-43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해당 주소에서 exp_read_data를 미리 계산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39909" y="1976875"/>
            <a:ext cx="6753187" cy="2664720"/>
            <a:chOff x="0" y="0"/>
            <a:chExt cx="1778617" cy="701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8617" cy="701819"/>
            </a:xfrm>
            <a:custGeom>
              <a:avLst/>
              <a:gdLst/>
              <a:ahLst/>
              <a:cxnLst/>
              <a:rect l="l" t="t" r="r" b="b"/>
              <a:pathLst>
                <a:path w="1778617" h="701819">
                  <a:moveTo>
                    <a:pt x="0" y="0"/>
                  </a:moveTo>
                  <a:lnTo>
                    <a:pt x="1778617" y="0"/>
                  </a:lnTo>
                  <a:lnTo>
                    <a:pt x="1778617" y="701819"/>
                  </a:lnTo>
                  <a:lnTo>
                    <a:pt x="0" y="701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78617" cy="749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144000" y="2127500"/>
            <a:ext cx="7117032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Load 명령어 (LW, LH, LB) 중 하나를 랜덤 생성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b="1" spc="-43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소스 레지스터(rs1), 목적지 레지스터(rd), 오프셋(imm)을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제약 조건에 맞게 무작위로 생성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b="1" spc="-43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-4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 값들을 조합하여 32비트 기계어 코드(inst_code)를 생성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6921" y="461962"/>
            <a:ext cx="405415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  <a:spcBef>
                <a:spcPct val="0"/>
              </a:spcBef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RISC-V 개요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0567" y="1617889"/>
            <a:ext cx="15578733" cy="719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spc="-8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📌 RISC-V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ISA (명령어 집합 구조)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CPU가 이해하고 실행할 수 있는 명령어들의 집합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하드웨어(프로세서 설계)와 소프트웨어(컴파일러, 운영체제)를 연결하는 인터페이스 역할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spc="-6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ISA 특징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오픈소스 표준 ISA → 무료, 누구나 사용·확장 가능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단순·규칙적 명령어 구조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모듈식 확장성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spc="-6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설계 환경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System Verilog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Vivado</a:t>
            </a:r>
          </a:p>
        </p:txBody>
      </p:sp>
      <p:sp>
        <p:nvSpPr>
          <p:cNvPr id="4" name="Freeform 4"/>
          <p:cNvSpPr/>
          <p:nvPr/>
        </p:nvSpPr>
        <p:spPr>
          <a:xfrm>
            <a:off x="5960275" y="7641191"/>
            <a:ext cx="3344533" cy="1319949"/>
          </a:xfrm>
          <a:custGeom>
            <a:avLst/>
            <a:gdLst/>
            <a:ahLst/>
            <a:cxnLst/>
            <a:rect l="l" t="t" r="r" b="b"/>
            <a:pathLst>
              <a:path w="3344533" h="1319949">
                <a:moveTo>
                  <a:pt x="0" y="0"/>
                </a:moveTo>
                <a:lnTo>
                  <a:pt x="3344533" y="0"/>
                </a:lnTo>
                <a:lnTo>
                  <a:pt x="3344533" y="1319949"/>
                </a:lnTo>
                <a:lnTo>
                  <a:pt x="0" y="131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1819" y="7641191"/>
            <a:ext cx="3573265" cy="1167267"/>
          </a:xfrm>
          <a:custGeom>
            <a:avLst/>
            <a:gdLst/>
            <a:ahLst/>
            <a:cxnLst/>
            <a:rect l="l" t="t" r="r" b="b"/>
            <a:pathLst>
              <a:path w="3573265" h="1167267">
                <a:moveTo>
                  <a:pt x="0" y="0"/>
                </a:moveTo>
                <a:lnTo>
                  <a:pt x="3573266" y="0"/>
                </a:lnTo>
                <a:lnTo>
                  <a:pt x="3573266" y="1167266"/>
                </a:lnTo>
                <a:lnTo>
                  <a:pt x="0" y="1167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244580"/>
            <a:ext cx="7491039" cy="2013720"/>
          </a:xfrm>
          <a:custGeom>
            <a:avLst/>
            <a:gdLst/>
            <a:ahLst/>
            <a:cxnLst/>
            <a:rect l="l" t="t" r="r" b="b"/>
            <a:pathLst>
              <a:path w="7491039" h="2013720">
                <a:moveTo>
                  <a:pt x="0" y="0"/>
                </a:moveTo>
                <a:lnTo>
                  <a:pt x="7491039" y="0"/>
                </a:lnTo>
                <a:lnTo>
                  <a:pt x="7491039" y="2013720"/>
                </a:lnTo>
                <a:lnTo>
                  <a:pt x="0" y="2013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044231"/>
            <a:ext cx="7224293" cy="4045604"/>
          </a:xfrm>
          <a:custGeom>
            <a:avLst/>
            <a:gdLst/>
            <a:ahLst/>
            <a:cxnLst/>
            <a:rect l="l" t="t" r="r" b="b"/>
            <a:pathLst>
              <a:path w="7224293" h="4045604">
                <a:moveTo>
                  <a:pt x="0" y="0"/>
                </a:moveTo>
                <a:lnTo>
                  <a:pt x="7224293" y="0"/>
                </a:lnTo>
                <a:lnTo>
                  <a:pt x="7224293" y="4045604"/>
                </a:lnTo>
                <a:lnTo>
                  <a:pt x="0" y="4045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7244580"/>
            <a:ext cx="7491039" cy="654833"/>
            <a:chOff x="0" y="0"/>
            <a:chExt cx="1972949" cy="1724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2949" cy="172466"/>
            </a:xfrm>
            <a:custGeom>
              <a:avLst/>
              <a:gdLst/>
              <a:ahLst/>
              <a:cxnLst/>
              <a:rect l="l" t="t" r="r" b="b"/>
              <a:pathLst>
                <a:path w="1972949" h="172466">
                  <a:moveTo>
                    <a:pt x="0" y="0"/>
                  </a:moveTo>
                  <a:lnTo>
                    <a:pt x="1972949" y="0"/>
                  </a:lnTo>
                  <a:lnTo>
                    <a:pt x="1972949" y="172466"/>
                  </a:lnTo>
                  <a:lnTo>
                    <a:pt x="0" y="172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972949" cy="220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54037"/>
            <a:ext cx="692438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L-type Verification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5912"/>
            <a:ext cx="963960" cy="52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MON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54336"/>
            <a:ext cx="96396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SCB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992660" y="3492044"/>
            <a:ext cx="4297638" cy="654833"/>
            <a:chOff x="0" y="0"/>
            <a:chExt cx="1131888" cy="1724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1888" cy="172466"/>
            </a:xfrm>
            <a:custGeom>
              <a:avLst/>
              <a:gdLst/>
              <a:ahLst/>
              <a:cxnLst/>
              <a:rect l="l" t="t" r="r" b="b"/>
              <a:pathLst>
                <a:path w="1131888" h="172466">
                  <a:moveTo>
                    <a:pt x="0" y="0"/>
                  </a:moveTo>
                  <a:lnTo>
                    <a:pt x="1131888" y="0"/>
                  </a:lnTo>
                  <a:lnTo>
                    <a:pt x="1131888" y="172466"/>
                  </a:lnTo>
                  <a:lnTo>
                    <a:pt x="0" y="172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31888" cy="220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354533" y="7280923"/>
            <a:ext cx="6262719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Driver가 계산한 예상 결과(exp_addr, exp_read_data)와 Monitor가 관찰한 실제 결과(actual_addr, actual_read_data)를 비교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54533" y="3292118"/>
            <a:ext cx="6775809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CPU가 명령어를 실행하는 동안 메모리에 실제로 접근하는 주소(actual_addr)와 읽어온 데이터(actual_read_data)를 캡쳐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8774" y="6901671"/>
            <a:ext cx="10255900" cy="2279548"/>
            <a:chOff x="0" y="0"/>
            <a:chExt cx="13674533" cy="3039397"/>
          </a:xfrm>
        </p:grpSpPr>
        <p:sp>
          <p:nvSpPr>
            <p:cNvPr id="3" name="Freeform 3"/>
            <p:cNvSpPr/>
            <p:nvPr/>
          </p:nvSpPr>
          <p:spPr>
            <a:xfrm>
              <a:off x="0" y="2072715"/>
              <a:ext cx="13000211" cy="966682"/>
            </a:xfrm>
            <a:custGeom>
              <a:avLst/>
              <a:gdLst/>
              <a:ahLst/>
              <a:cxnLst/>
              <a:rect l="l" t="t" r="r" b="b"/>
              <a:pathLst>
                <a:path w="13000211" h="966682">
                  <a:moveTo>
                    <a:pt x="0" y="0"/>
                  </a:moveTo>
                  <a:lnTo>
                    <a:pt x="13000211" y="0"/>
                  </a:lnTo>
                  <a:lnTo>
                    <a:pt x="13000211" y="966682"/>
                  </a:lnTo>
                  <a:lnTo>
                    <a:pt x="0" y="966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674533" cy="2072715"/>
            </a:xfrm>
            <a:custGeom>
              <a:avLst/>
              <a:gdLst/>
              <a:ahLst/>
              <a:cxnLst/>
              <a:rect l="l" t="t" r="r" b="b"/>
              <a:pathLst>
                <a:path w="13674533" h="2072715">
                  <a:moveTo>
                    <a:pt x="0" y="0"/>
                  </a:moveTo>
                  <a:lnTo>
                    <a:pt x="13674533" y="0"/>
                  </a:lnTo>
                  <a:lnTo>
                    <a:pt x="13674533" y="2072715"/>
                  </a:lnTo>
                  <a:lnTo>
                    <a:pt x="0" y="2072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98774" y="4407422"/>
            <a:ext cx="10239601" cy="2305477"/>
            <a:chOff x="0" y="0"/>
            <a:chExt cx="13652802" cy="3073969"/>
          </a:xfrm>
        </p:grpSpPr>
        <p:sp>
          <p:nvSpPr>
            <p:cNvPr id="6" name="Freeform 6"/>
            <p:cNvSpPr/>
            <p:nvPr/>
          </p:nvSpPr>
          <p:spPr>
            <a:xfrm>
              <a:off x="0" y="2056162"/>
              <a:ext cx="12666050" cy="1017808"/>
            </a:xfrm>
            <a:custGeom>
              <a:avLst/>
              <a:gdLst/>
              <a:ahLst/>
              <a:cxnLst/>
              <a:rect l="l" t="t" r="r" b="b"/>
              <a:pathLst>
                <a:path w="12666050" h="1017808">
                  <a:moveTo>
                    <a:pt x="0" y="0"/>
                  </a:moveTo>
                  <a:lnTo>
                    <a:pt x="12666050" y="0"/>
                  </a:lnTo>
                  <a:lnTo>
                    <a:pt x="12666050" y="1017807"/>
                  </a:lnTo>
                  <a:lnTo>
                    <a:pt x="0" y="1017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1731" y="0"/>
              <a:ext cx="13631070" cy="1962874"/>
            </a:xfrm>
            <a:custGeom>
              <a:avLst/>
              <a:gdLst/>
              <a:ahLst/>
              <a:cxnLst/>
              <a:rect l="l" t="t" r="r" b="b"/>
              <a:pathLst>
                <a:path w="13631070" h="1962874">
                  <a:moveTo>
                    <a:pt x="0" y="0"/>
                  </a:moveTo>
                  <a:lnTo>
                    <a:pt x="13631071" y="0"/>
                  </a:lnTo>
                  <a:lnTo>
                    <a:pt x="13631071" y="1962874"/>
                  </a:lnTo>
                  <a:lnTo>
                    <a:pt x="0" y="1962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884989" y="4769771"/>
            <a:ext cx="9325087" cy="1647432"/>
          </a:xfrm>
          <a:custGeom>
            <a:avLst/>
            <a:gdLst/>
            <a:ahLst/>
            <a:cxnLst/>
            <a:rect l="l" t="t" r="r" b="b"/>
            <a:pathLst>
              <a:path w="9325087" h="1647432">
                <a:moveTo>
                  <a:pt x="0" y="0"/>
                </a:moveTo>
                <a:lnTo>
                  <a:pt x="9325087" y="0"/>
                </a:lnTo>
                <a:lnTo>
                  <a:pt x="9325087" y="1647432"/>
                </a:lnTo>
                <a:lnTo>
                  <a:pt x="0" y="1647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57150" cap="sq">
            <a:solidFill>
              <a:srgbClr val="FD130E"/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198774" y="1792781"/>
            <a:ext cx="10750010" cy="2492523"/>
            <a:chOff x="0" y="0"/>
            <a:chExt cx="14333346" cy="33233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96148" cy="2033022"/>
            </a:xfrm>
            <a:custGeom>
              <a:avLst/>
              <a:gdLst/>
              <a:ahLst/>
              <a:cxnLst/>
              <a:rect l="l" t="t" r="r" b="b"/>
              <a:pathLst>
                <a:path w="13696148" h="2033022">
                  <a:moveTo>
                    <a:pt x="0" y="0"/>
                  </a:moveTo>
                  <a:lnTo>
                    <a:pt x="13696148" y="0"/>
                  </a:lnTo>
                  <a:lnTo>
                    <a:pt x="13696148" y="2033022"/>
                  </a:lnTo>
                  <a:lnTo>
                    <a:pt x="0" y="2033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974" y="2033022"/>
              <a:ext cx="14202372" cy="628630"/>
            </a:xfrm>
            <a:custGeom>
              <a:avLst/>
              <a:gdLst/>
              <a:ahLst/>
              <a:cxnLst/>
              <a:rect l="l" t="t" r="r" b="b"/>
              <a:pathLst>
                <a:path w="14202372" h="628630">
                  <a:moveTo>
                    <a:pt x="0" y="0"/>
                  </a:moveTo>
                  <a:lnTo>
                    <a:pt x="14202372" y="0"/>
                  </a:lnTo>
                  <a:lnTo>
                    <a:pt x="14202372" y="628630"/>
                  </a:lnTo>
                  <a:lnTo>
                    <a:pt x="0" y="628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30974" y="2661652"/>
              <a:ext cx="13175484" cy="661712"/>
            </a:xfrm>
            <a:custGeom>
              <a:avLst/>
              <a:gdLst/>
              <a:ahLst/>
              <a:cxnLst/>
              <a:rect l="l" t="t" r="r" b="b"/>
              <a:pathLst>
                <a:path w="13175484" h="661712">
                  <a:moveTo>
                    <a:pt x="0" y="0"/>
                  </a:moveTo>
                  <a:lnTo>
                    <a:pt x="13175484" y="0"/>
                  </a:lnTo>
                  <a:lnTo>
                    <a:pt x="13175484" y="661712"/>
                  </a:lnTo>
                  <a:lnTo>
                    <a:pt x="0" y="661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1354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554037"/>
            <a:ext cx="692438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L-type Verification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14413" y="-132421"/>
            <a:ext cx="13078223" cy="10266405"/>
          </a:xfrm>
          <a:custGeom>
            <a:avLst/>
            <a:gdLst/>
            <a:ahLst/>
            <a:cxnLst/>
            <a:rect l="l" t="t" r="r" b="b"/>
            <a:pathLst>
              <a:path w="13078223" h="10266405">
                <a:moveTo>
                  <a:pt x="0" y="0"/>
                </a:moveTo>
                <a:lnTo>
                  <a:pt x="13078224" y="0"/>
                </a:lnTo>
                <a:lnTo>
                  <a:pt x="13078224" y="10266406"/>
                </a:lnTo>
                <a:lnTo>
                  <a:pt x="0" y="1026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60381"/>
            <a:ext cx="4054158" cy="66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3098640006"/>
              </p:ext>
            </p:extLst>
          </p:nvPr>
        </p:nvGraphicFramePr>
        <p:xfrm>
          <a:off x="1752600" y="6877686"/>
          <a:ext cx="5077485" cy="3934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Worksheet" r:id="rId3" imgW="5549900" imgH="4686300" progId="Excel.Sheet.12">
                  <p:embed/>
                </p:oleObj>
              </mc:Choice>
              <mc:Fallback>
                <p:oleObj name="Worksheet" r:id="rId3" imgW="5549900" imgH="4686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6877686"/>
                        <a:ext cx="5077485" cy="3934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039436" y="1538179"/>
            <a:ext cx="4054158" cy="66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 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6921" y="461962"/>
            <a:ext cx="405415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  <a:spcBef>
                <a:spcPct val="0"/>
              </a:spcBef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Type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3594" y="7177044"/>
            <a:ext cx="9495979" cy="8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조건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분기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(Conditional Branch)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명령어</a:t>
            </a:r>
            <a:endParaRPr lang="en-US" sz="2500" b="1" spc="-5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PC(Program Counter)를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변경하여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조건에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따라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코드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흐름을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제어</a:t>
            </a:r>
            <a:endParaRPr lang="en-US" sz="2500" b="1" spc="-5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86886" y="8620851"/>
            <a:ext cx="6867114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Branch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발생</a:t>
            </a:r>
            <a:endParaRPr lang="en-US" sz="2500" b="1" spc="-5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조건이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참이면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PC = PC +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imm</a:t>
            </a:r>
            <a:endParaRPr lang="en-US" sz="2500" b="1" spc="-5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조건이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거짓이면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PC = PC + 4 (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다음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명령어</a:t>
            </a:r>
            <a:r>
              <a:rPr lang="en-US" sz="2500" b="1" spc="-5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345790"/>
              </p:ext>
            </p:extLst>
          </p:nvPr>
        </p:nvGraphicFramePr>
        <p:xfrm>
          <a:off x="2039436" y="2450536"/>
          <a:ext cx="13733965" cy="4427150"/>
        </p:xfrm>
        <a:graphic>
          <a:graphicData uri="http://schemas.openxmlformats.org/drawingml/2006/table">
            <a:tbl>
              <a:tblPr/>
              <a:tblGrid>
                <a:gridCol w="1961995">
                  <a:extLst>
                    <a:ext uri="{9D8B030D-6E8A-4147-A177-3AD203B41FA5}">
                      <a16:colId xmlns:a16="http://schemas.microsoft.com/office/drawing/2014/main" val="3445901439"/>
                    </a:ext>
                  </a:extLst>
                </a:gridCol>
                <a:gridCol w="1961995">
                  <a:extLst>
                    <a:ext uri="{9D8B030D-6E8A-4147-A177-3AD203B41FA5}">
                      <a16:colId xmlns:a16="http://schemas.microsoft.com/office/drawing/2014/main" val="2619103159"/>
                    </a:ext>
                  </a:extLst>
                </a:gridCol>
                <a:gridCol w="1961995">
                  <a:extLst>
                    <a:ext uri="{9D8B030D-6E8A-4147-A177-3AD203B41FA5}">
                      <a16:colId xmlns:a16="http://schemas.microsoft.com/office/drawing/2014/main" val="2515821232"/>
                    </a:ext>
                  </a:extLst>
                </a:gridCol>
                <a:gridCol w="1961995">
                  <a:extLst>
                    <a:ext uri="{9D8B030D-6E8A-4147-A177-3AD203B41FA5}">
                      <a16:colId xmlns:a16="http://schemas.microsoft.com/office/drawing/2014/main" val="2703106383"/>
                    </a:ext>
                  </a:extLst>
                </a:gridCol>
                <a:gridCol w="1961995">
                  <a:extLst>
                    <a:ext uri="{9D8B030D-6E8A-4147-A177-3AD203B41FA5}">
                      <a16:colId xmlns:a16="http://schemas.microsoft.com/office/drawing/2014/main" val="209829753"/>
                    </a:ext>
                  </a:extLst>
                </a:gridCol>
                <a:gridCol w="1961995">
                  <a:extLst>
                    <a:ext uri="{9D8B030D-6E8A-4147-A177-3AD203B41FA5}">
                      <a16:colId xmlns:a16="http://schemas.microsoft.com/office/drawing/2014/main" val="367515770"/>
                    </a:ext>
                  </a:extLst>
                </a:gridCol>
                <a:gridCol w="1961995">
                  <a:extLst>
                    <a:ext uri="{9D8B030D-6E8A-4147-A177-3AD203B41FA5}">
                      <a16:colId xmlns:a16="http://schemas.microsoft.com/office/drawing/2014/main" val="3577304549"/>
                    </a:ext>
                  </a:extLst>
                </a:gridCol>
              </a:tblGrid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instruction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 [12, 10:5]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funct3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IMM[4:1, 11]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opcode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04411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BEQ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423329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BNE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72407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BLT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873075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BGE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242810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BLTU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895389"/>
                  </a:ext>
                </a:extLst>
              </a:tr>
              <a:tr h="63245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BGEU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2426"/>
                  </a:ext>
                </a:extLst>
              </a:tr>
            </a:tbl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039436" y="2266317"/>
            <a:ext cx="305199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>
              <a:latin typeface="각진펜 Bold" panose="020B0600000101010101" charset="-127"/>
              <a:ea typeface="각진펜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458" y="1257029"/>
            <a:ext cx="16549157" cy="4395258"/>
          </a:xfrm>
          <a:custGeom>
            <a:avLst/>
            <a:gdLst/>
            <a:ahLst/>
            <a:cxnLst/>
            <a:rect l="l" t="t" r="r" b="b"/>
            <a:pathLst>
              <a:path w="16549157" h="4395258">
                <a:moveTo>
                  <a:pt x="0" y="0"/>
                </a:moveTo>
                <a:lnTo>
                  <a:pt x="16549157" y="0"/>
                </a:lnTo>
                <a:lnTo>
                  <a:pt x="16549157" y="4395258"/>
                </a:lnTo>
                <a:lnTo>
                  <a:pt x="0" y="439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8557" y="6834948"/>
            <a:ext cx="10921029" cy="2423352"/>
          </a:xfrm>
          <a:custGeom>
            <a:avLst/>
            <a:gdLst/>
            <a:ahLst/>
            <a:cxnLst/>
            <a:rect l="l" t="t" r="r" b="b"/>
            <a:pathLst>
              <a:path w="10921029" h="2423352">
                <a:moveTo>
                  <a:pt x="0" y="0"/>
                </a:moveTo>
                <a:lnTo>
                  <a:pt x="10921028" y="0"/>
                </a:lnTo>
                <a:lnTo>
                  <a:pt x="10921028" y="2423352"/>
                </a:lnTo>
                <a:lnTo>
                  <a:pt x="0" y="242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551890" y="1257029"/>
            <a:ext cx="0" cy="4316846"/>
          </a:xfrm>
          <a:prstGeom prst="line">
            <a:avLst/>
          </a:prstGeom>
          <a:ln w="5715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737295" y="1257029"/>
            <a:ext cx="0" cy="4316846"/>
          </a:xfrm>
          <a:prstGeom prst="line">
            <a:avLst/>
          </a:prstGeom>
          <a:ln w="5715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089845" y="1257029"/>
            <a:ext cx="0" cy="4316846"/>
          </a:xfrm>
          <a:prstGeom prst="line">
            <a:avLst/>
          </a:prstGeom>
          <a:ln w="5715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4442395" y="1257029"/>
            <a:ext cx="0" cy="4316846"/>
          </a:xfrm>
          <a:prstGeom prst="line">
            <a:avLst/>
          </a:prstGeom>
          <a:ln w="5715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5794945" y="1257029"/>
            <a:ext cx="0" cy="4316846"/>
          </a:xfrm>
          <a:prstGeom prst="line">
            <a:avLst/>
          </a:prstGeom>
          <a:ln w="5715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031663" y="1257029"/>
            <a:ext cx="0" cy="4316846"/>
          </a:xfrm>
          <a:prstGeom prst="line">
            <a:avLst/>
          </a:prstGeom>
          <a:ln w="5715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631274" y="7744973"/>
            <a:ext cx="2212043" cy="2058162"/>
          </a:xfrm>
          <a:custGeom>
            <a:avLst/>
            <a:gdLst/>
            <a:ahLst/>
            <a:cxnLst/>
            <a:rect l="l" t="t" r="r" b="b"/>
            <a:pathLst>
              <a:path w="2212043" h="2058162">
                <a:moveTo>
                  <a:pt x="0" y="0"/>
                </a:moveTo>
                <a:lnTo>
                  <a:pt x="2212043" y="0"/>
                </a:lnTo>
                <a:lnTo>
                  <a:pt x="2212043" y="2058162"/>
                </a:lnTo>
                <a:lnTo>
                  <a:pt x="0" y="2058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8557" y="324850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3135" y="5657304"/>
            <a:ext cx="1688755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128002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rs1 == rs2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91879" y="5657304"/>
            <a:ext cx="1688755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128002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rs1 != rs2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90712" y="5657304"/>
            <a:ext cx="1688755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128002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rs1 &lt; rs2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11344" y="5657304"/>
            <a:ext cx="1688755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128002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rs1 &gt;= rs2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17693" y="5657304"/>
            <a:ext cx="1688755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128002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rs1 &lt; rs2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28799" y="5657304"/>
            <a:ext cx="1688755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128002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rs1 &gt;= rs2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2513" y="6733415"/>
            <a:ext cx="7529912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명령어 구성 결과를 참으로 두어 8씩 증가함을 확인</a:t>
            </a:r>
          </a:p>
        </p:txBody>
      </p:sp>
      <p:sp>
        <p:nvSpPr>
          <p:cNvPr id="19" name="AutoShape 19"/>
          <p:cNvSpPr/>
          <p:nvPr/>
        </p:nvSpPr>
        <p:spPr>
          <a:xfrm flipV="1">
            <a:off x="7924194" y="2210963"/>
            <a:ext cx="1107470" cy="482569"/>
          </a:xfrm>
          <a:prstGeom prst="line">
            <a:avLst/>
          </a:prstGeom>
          <a:ln w="38100" cap="flat">
            <a:solidFill>
              <a:srgbClr val="FD130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V="1">
            <a:off x="9715122" y="2210963"/>
            <a:ext cx="669091" cy="465105"/>
          </a:xfrm>
          <a:prstGeom prst="line">
            <a:avLst/>
          </a:prstGeom>
          <a:ln w="38100" cap="flat">
            <a:solidFill>
              <a:srgbClr val="FD130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flipV="1">
            <a:off x="11085907" y="2195320"/>
            <a:ext cx="669091" cy="465105"/>
          </a:xfrm>
          <a:prstGeom prst="line">
            <a:avLst/>
          </a:prstGeom>
          <a:ln w="38100" cap="flat">
            <a:solidFill>
              <a:srgbClr val="FD130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 flipV="1">
            <a:off x="12438457" y="2179678"/>
            <a:ext cx="669091" cy="465105"/>
          </a:xfrm>
          <a:prstGeom prst="line">
            <a:avLst/>
          </a:prstGeom>
          <a:ln w="38100" cap="flat">
            <a:solidFill>
              <a:srgbClr val="FD130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 flipV="1">
            <a:off x="13766595" y="2164036"/>
            <a:ext cx="669091" cy="465105"/>
          </a:xfrm>
          <a:prstGeom prst="line">
            <a:avLst/>
          </a:prstGeom>
          <a:ln w="38100" cap="flat">
            <a:solidFill>
              <a:srgbClr val="FD130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 flipV="1">
            <a:off x="15114982" y="2148394"/>
            <a:ext cx="669091" cy="465105"/>
          </a:xfrm>
          <a:prstGeom prst="line">
            <a:avLst/>
          </a:prstGeom>
          <a:ln w="38100" cap="flat">
            <a:solidFill>
              <a:srgbClr val="FD130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TextBox 25"/>
          <p:cNvSpPr txBox="1"/>
          <p:nvPr/>
        </p:nvSpPr>
        <p:spPr>
          <a:xfrm>
            <a:off x="7740446" y="2606684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BEQ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06291" y="2606684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71215" y="2622326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BLT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32029" y="2637968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97593" y="2655432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BLTU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63157" y="2655432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BGEU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06291" y="1534100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BEQ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71215" y="1534100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BNE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32029" y="1534100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BLT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477410" y="1534100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BGE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63157" y="1534100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BLTU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23972" y="1534100"/>
            <a:ext cx="1122689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BGEU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625272" y="1221075"/>
            <a:ext cx="11037456" cy="8681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52775"/>
            <a:ext cx="4054158" cy="66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 Type_LUI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710450" y="1596154"/>
            <a:ext cx="10867100" cy="804489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11223"/>
            <a:ext cx="4054158" cy="66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 Type AUIPC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039436" y="1538179"/>
            <a:ext cx="4054158" cy="66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 Type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6921" y="461962"/>
            <a:ext cx="405415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  <a:spcBef>
                <a:spcPct val="0"/>
              </a:spcBef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3436" y="5446658"/>
            <a:ext cx="12280454" cy="246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LUI 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Immediate의 상위 20비트를 레지스터에 로드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하위 12비트는 0으로 채움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주로 큰 상수값 로드 또는 주소 계산 초기값으로 사용</a:t>
            </a:r>
          </a:p>
          <a:p>
            <a:pPr marL="1295402" lvl="3" indent="-323850" algn="just">
              <a:lnSpc>
                <a:spcPts val="2800"/>
              </a:lnSpc>
              <a:buFont typeface="Arial"/>
              <a:buChar char="￭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 = imm[31:12] &lt;&lt; 12</a:t>
            </a:r>
          </a:p>
          <a:p>
            <a:pPr marL="1295402" lvl="3" indent="-323850" algn="just">
              <a:lnSpc>
                <a:spcPts val="2800"/>
              </a:lnSpc>
              <a:buFont typeface="Arial"/>
              <a:buChar char="￭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즉, 하위 12비트 0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3436" y="8113806"/>
            <a:ext cx="9148651" cy="105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AUIPC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 = PC + (imm[31:12] &lt;&lt; 12)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PC를 기준으로 20비트 상수를 상위에 얹어서 큰 주소/상대주소를 rd에 만든다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324121"/>
              </p:ext>
            </p:extLst>
          </p:nvPr>
        </p:nvGraphicFramePr>
        <p:xfrm>
          <a:off x="2039436" y="2606945"/>
          <a:ext cx="14267364" cy="2075289"/>
        </p:xfrm>
        <a:graphic>
          <a:graphicData uri="http://schemas.openxmlformats.org/drawingml/2006/table">
            <a:tbl>
              <a:tblPr/>
              <a:tblGrid>
                <a:gridCol w="3566841">
                  <a:extLst>
                    <a:ext uri="{9D8B030D-6E8A-4147-A177-3AD203B41FA5}">
                      <a16:colId xmlns:a16="http://schemas.microsoft.com/office/drawing/2014/main" val="3362834149"/>
                    </a:ext>
                  </a:extLst>
                </a:gridCol>
                <a:gridCol w="3566841">
                  <a:extLst>
                    <a:ext uri="{9D8B030D-6E8A-4147-A177-3AD203B41FA5}">
                      <a16:colId xmlns:a16="http://schemas.microsoft.com/office/drawing/2014/main" val="854944086"/>
                    </a:ext>
                  </a:extLst>
                </a:gridCol>
                <a:gridCol w="3566841">
                  <a:extLst>
                    <a:ext uri="{9D8B030D-6E8A-4147-A177-3AD203B41FA5}">
                      <a16:colId xmlns:a16="http://schemas.microsoft.com/office/drawing/2014/main" val="2389992583"/>
                    </a:ext>
                  </a:extLst>
                </a:gridCol>
                <a:gridCol w="3566841">
                  <a:extLst>
                    <a:ext uri="{9D8B030D-6E8A-4147-A177-3AD203B41FA5}">
                      <a16:colId xmlns:a16="http://schemas.microsoft.com/office/drawing/2014/main" val="1122930933"/>
                    </a:ext>
                  </a:extLst>
                </a:gridCol>
              </a:tblGrid>
              <a:tr h="691763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instruction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 [31:12]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opcode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21786"/>
                  </a:ext>
                </a:extLst>
              </a:tr>
              <a:tr h="691763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LUI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­0110111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50927"/>
                  </a:ext>
                </a:extLst>
              </a:tr>
              <a:tr h="691763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AUIPC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­0010111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6076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39435" y="2607158"/>
            <a:ext cx="317052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370" y="1367176"/>
            <a:ext cx="16235692" cy="4164167"/>
          </a:xfrm>
          <a:custGeom>
            <a:avLst/>
            <a:gdLst/>
            <a:ahLst/>
            <a:cxnLst/>
            <a:rect l="l" t="t" r="r" b="b"/>
            <a:pathLst>
              <a:path w="16235692" h="4164167">
                <a:moveTo>
                  <a:pt x="0" y="0"/>
                </a:moveTo>
                <a:lnTo>
                  <a:pt x="16235692" y="0"/>
                </a:lnTo>
                <a:lnTo>
                  <a:pt x="16235692" y="4164167"/>
                </a:lnTo>
                <a:lnTo>
                  <a:pt x="0" y="4164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6370" y="6079566"/>
            <a:ext cx="9535002" cy="1236683"/>
          </a:xfrm>
          <a:custGeom>
            <a:avLst/>
            <a:gdLst/>
            <a:ahLst/>
            <a:cxnLst/>
            <a:rect l="l" t="t" r="r" b="b"/>
            <a:pathLst>
              <a:path w="9535002" h="1236683">
                <a:moveTo>
                  <a:pt x="0" y="0"/>
                </a:moveTo>
                <a:lnTo>
                  <a:pt x="9535002" y="0"/>
                </a:lnTo>
                <a:lnTo>
                  <a:pt x="9535002" y="1236682"/>
                </a:lnTo>
                <a:lnTo>
                  <a:pt x="0" y="123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4" name="Object 4"/>
          <p:cNvGraphicFramePr/>
          <p:nvPr>
            <p:extLst>
              <p:ext uri="{D42A27DB-BD31-4B8C-83A1-F6EECF244321}">
                <p14:modId xmlns:p14="http://schemas.microsoft.com/office/powerpoint/2010/main" val="2881287936"/>
              </p:ext>
            </p:extLst>
          </p:nvPr>
        </p:nvGraphicFramePr>
        <p:xfrm>
          <a:off x="686370" y="7864472"/>
          <a:ext cx="10760845" cy="207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Worksheet" r:id="rId5" imgW="13449300" imgH="4305300" progId="Excel.Sheet.12">
                  <p:embed/>
                </p:oleObj>
              </mc:Choice>
              <mc:Fallback>
                <p:oleObj name="Worksheet" r:id="rId5" imgW="13449300" imgH="4305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370" y="7864472"/>
                        <a:ext cx="10760845" cy="207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588557" y="324850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380607" y="2104212"/>
            <a:ext cx="541813" cy="1053945"/>
            <a:chOff x="0" y="0"/>
            <a:chExt cx="159948" cy="3111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948" cy="311128"/>
            </a:xfrm>
            <a:custGeom>
              <a:avLst/>
              <a:gdLst/>
              <a:ahLst/>
              <a:cxnLst/>
              <a:rect l="l" t="t" r="r" b="b"/>
              <a:pathLst>
                <a:path w="159948" h="311128">
                  <a:moveTo>
                    <a:pt x="159948" y="0"/>
                  </a:moveTo>
                  <a:lnTo>
                    <a:pt x="159948" y="311128"/>
                  </a:lnTo>
                  <a:lnTo>
                    <a:pt x="0" y="311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9948" cy="358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49403" y="2104212"/>
            <a:ext cx="541813" cy="1053945"/>
            <a:chOff x="0" y="0"/>
            <a:chExt cx="159948" cy="3111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948" cy="311128"/>
            </a:xfrm>
            <a:custGeom>
              <a:avLst/>
              <a:gdLst/>
              <a:ahLst/>
              <a:cxnLst/>
              <a:rect l="l" t="t" r="r" b="b"/>
              <a:pathLst>
                <a:path w="159948" h="311128">
                  <a:moveTo>
                    <a:pt x="159948" y="0"/>
                  </a:moveTo>
                  <a:lnTo>
                    <a:pt x="159948" y="311128"/>
                  </a:lnTo>
                  <a:lnTo>
                    <a:pt x="0" y="311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9948" cy="358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58460" y="3036546"/>
            <a:ext cx="1688755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LUI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80607" y="3036546"/>
            <a:ext cx="1688755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FDE59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AUIPC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57087" y="7899386"/>
            <a:ext cx="4155022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LUI → rd(write_addr) = 4096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57087" y="8742329"/>
            <a:ext cx="4155022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AUIPC → 120 + 8192 = 8312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5059" y="331026"/>
            <a:ext cx="12817882" cy="9624947"/>
          </a:xfrm>
          <a:custGeom>
            <a:avLst/>
            <a:gdLst/>
            <a:ahLst/>
            <a:cxnLst/>
            <a:rect l="l" t="t" r="r" b="b"/>
            <a:pathLst>
              <a:path w="12817882" h="9624947">
                <a:moveTo>
                  <a:pt x="0" y="0"/>
                </a:moveTo>
                <a:lnTo>
                  <a:pt x="12817882" y="0"/>
                </a:lnTo>
                <a:lnTo>
                  <a:pt x="12817882" y="9624948"/>
                </a:lnTo>
                <a:lnTo>
                  <a:pt x="0" y="962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4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4613" y="660400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J Type - jal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7282" y="510730"/>
            <a:ext cx="13033435" cy="9545209"/>
          </a:xfrm>
          <a:custGeom>
            <a:avLst/>
            <a:gdLst/>
            <a:ahLst/>
            <a:cxnLst/>
            <a:rect l="l" t="t" r="r" b="b"/>
            <a:pathLst>
              <a:path w="13033435" h="9545209">
                <a:moveTo>
                  <a:pt x="0" y="0"/>
                </a:moveTo>
                <a:lnTo>
                  <a:pt x="13033436" y="0"/>
                </a:lnTo>
                <a:lnTo>
                  <a:pt x="13033436" y="9545209"/>
                </a:lnTo>
                <a:lnTo>
                  <a:pt x="0" y="9545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9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31954" y="701799"/>
            <a:ext cx="4989530" cy="1954056"/>
            <a:chOff x="0" y="0"/>
            <a:chExt cx="6652707" cy="260540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652707" cy="1412141"/>
              <a:chOff x="0" y="0"/>
              <a:chExt cx="1314115" cy="2789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14115" cy="278941"/>
              </a:xfrm>
              <a:custGeom>
                <a:avLst/>
                <a:gdLst/>
                <a:ahLst/>
                <a:cxnLst/>
                <a:rect l="l" t="t" r="r" b="b"/>
                <a:pathLst>
                  <a:path w="1314115" h="278941">
                    <a:moveTo>
                      <a:pt x="0" y="0"/>
                    </a:moveTo>
                    <a:lnTo>
                      <a:pt x="1314115" y="0"/>
                    </a:lnTo>
                    <a:lnTo>
                      <a:pt x="1314115" y="278941"/>
                    </a:lnTo>
                    <a:lnTo>
                      <a:pt x="0" y="278941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314115" cy="326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r>
                  <a:rPr lang="en-US" sz="2500" b="1" spc="-50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CPU가 실행 중 데이터를 저장하거나 불러오는 역할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133087" y="1590243"/>
              <a:ext cx="1015165" cy="101516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128002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203200" y="-4762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480684" y="8456641"/>
            <a:ext cx="5567894" cy="1473884"/>
            <a:chOff x="0" y="0"/>
            <a:chExt cx="7423859" cy="196517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977910"/>
              <a:ext cx="7423859" cy="987268"/>
              <a:chOff x="0" y="0"/>
              <a:chExt cx="1466441" cy="19501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66441" cy="195016"/>
              </a:xfrm>
              <a:custGeom>
                <a:avLst/>
                <a:gdLst/>
                <a:ahLst/>
                <a:cxnLst/>
                <a:rect l="l" t="t" r="r" b="b"/>
                <a:pathLst>
                  <a:path w="1466441" h="195016">
                    <a:moveTo>
                      <a:pt x="0" y="0"/>
                    </a:moveTo>
                    <a:lnTo>
                      <a:pt x="1466441" y="0"/>
                    </a:lnTo>
                    <a:lnTo>
                      <a:pt x="1466441" y="195016"/>
                    </a:lnTo>
                    <a:lnTo>
                      <a:pt x="0" y="195016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466441" cy="242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r>
                  <a:rPr lang="en-US" sz="2500" b="1" spc="-50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CPU가 실행할 명령어를 보관하는 메모리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435196" y="0"/>
              <a:ext cx="1022864" cy="903431"/>
              <a:chOff x="0" y="0"/>
              <a:chExt cx="818964" cy="72333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8964" cy="723339"/>
              </a:xfrm>
              <a:custGeom>
                <a:avLst/>
                <a:gdLst/>
                <a:ahLst/>
                <a:cxnLst/>
                <a:rect l="l" t="t" r="r" b="b"/>
                <a:pathLst>
                  <a:path w="818964" h="723339">
                    <a:moveTo>
                      <a:pt x="409482" y="723339"/>
                    </a:moveTo>
                    <a:lnTo>
                      <a:pt x="0" y="316939"/>
                    </a:lnTo>
                    <a:lnTo>
                      <a:pt x="203200" y="316939"/>
                    </a:lnTo>
                    <a:lnTo>
                      <a:pt x="203200" y="0"/>
                    </a:lnTo>
                    <a:lnTo>
                      <a:pt x="615764" y="0"/>
                    </a:lnTo>
                    <a:lnTo>
                      <a:pt x="615764" y="316939"/>
                    </a:lnTo>
                    <a:lnTo>
                      <a:pt x="818964" y="316939"/>
                    </a:lnTo>
                    <a:lnTo>
                      <a:pt x="409482" y="723339"/>
                    </a:lnTo>
                    <a:close/>
                  </a:path>
                </a:pathLst>
              </a:custGeom>
              <a:solidFill>
                <a:srgbClr val="12800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203200" y="-47625"/>
                <a:ext cx="412564" cy="6693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1322955" y="8130968"/>
            <a:ext cx="6541378" cy="1059106"/>
            <a:chOff x="0" y="0"/>
            <a:chExt cx="8721837" cy="1412141"/>
          </a:xfrm>
        </p:grpSpPr>
        <p:grpSp>
          <p:nvGrpSpPr>
            <p:cNvPr id="18" name="Group 18"/>
            <p:cNvGrpSpPr/>
            <p:nvPr/>
          </p:nvGrpSpPr>
          <p:grpSpPr>
            <a:xfrm>
              <a:off x="1286802" y="0"/>
              <a:ext cx="7435035" cy="1412141"/>
              <a:chOff x="0" y="0"/>
              <a:chExt cx="1468649" cy="27894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68649" cy="278941"/>
              </a:xfrm>
              <a:custGeom>
                <a:avLst/>
                <a:gdLst/>
                <a:ahLst/>
                <a:cxnLst/>
                <a:rect l="l" t="t" r="r" b="b"/>
                <a:pathLst>
                  <a:path w="1468649" h="278941">
                    <a:moveTo>
                      <a:pt x="0" y="0"/>
                    </a:moveTo>
                    <a:lnTo>
                      <a:pt x="1468649" y="0"/>
                    </a:lnTo>
                    <a:lnTo>
                      <a:pt x="1468649" y="278941"/>
                    </a:lnTo>
                    <a:lnTo>
                      <a:pt x="0" y="278941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468649" cy="326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r>
                  <a:rPr lang="en-US" sz="2500" b="1" spc="-50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제어신호에 따라 레지스터·ALU·메모리 사이로 데이터를 이동·연산해 실제 결과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0" y="198488"/>
              <a:ext cx="1015165" cy="1015165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12800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203200" y="-47625"/>
                <a:ext cx="406400" cy="758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332088" y="701799"/>
            <a:ext cx="4643086" cy="2156707"/>
            <a:chOff x="0" y="0"/>
            <a:chExt cx="6190781" cy="287561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426638" cy="2875610"/>
              <a:chOff x="0" y="0"/>
              <a:chExt cx="965470" cy="62716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65470" cy="627164"/>
              </a:xfrm>
              <a:custGeom>
                <a:avLst/>
                <a:gdLst/>
                <a:ahLst/>
                <a:cxnLst/>
                <a:rect l="l" t="t" r="r" b="b"/>
                <a:pathLst>
                  <a:path w="965470" h="627164">
                    <a:moveTo>
                      <a:pt x="965470" y="0"/>
                    </a:moveTo>
                    <a:lnTo>
                      <a:pt x="965470" y="627164"/>
                    </a:lnTo>
                    <a:lnTo>
                      <a:pt x="0" y="627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965470" cy="6747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r>
                  <a:rPr lang="en-US" sz="2500" b="1" spc="-50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명령어를 해독해 각 블록이 어떻게 동작할지 제어신호를 생성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5400000">
              <a:off x="5227634" y="986089"/>
              <a:ext cx="1022864" cy="903431"/>
              <a:chOff x="0" y="0"/>
              <a:chExt cx="818964" cy="72333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8964" cy="723339"/>
              </a:xfrm>
              <a:custGeom>
                <a:avLst/>
                <a:gdLst/>
                <a:ahLst/>
                <a:cxnLst/>
                <a:rect l="l" t="t" r="r" b="b"/>
                <a:pathLst>
                  <a:path w="818964" h="723339">
                    <a:moveTo>
                      <a:pt x="409482" y="723339"/>
                    </a:moveTo>
                    <a:lnTo>
                      <a:pt x="0" y="316939"/>
                    </a:lnTo>
                    <a:lnTo>
                      <a:pt x="203200" y="316939"/>
                    </a:lnTo>
                    <a:lnTo>
                      <a:pt x="203200" y="0"/>
                    </a:lnTo>
                    <a:lnTo>
                      <a:pt x="615764" y="0"/>
                    </a:lnTo>
                    <a:lnTo>
                      <a:pt x="615764" y="316939"/>
                    </a:lnTo>
                    <a:lnTo>
                      <a:pt x="818964" y="316939"/>
                    </a:lnTo>
                    <a:lnTo>
                      <a:pt x="409482" y="723339"/>
                    </a:lnTo>
                    <a:close/>
                  </a:path>
                </a:pathLst>
              </a:custGeom>
              <a:solidFill>
                <a:srgbClr val="128002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203200" y="-47625"/>
                <a:ext cx="412564" cy="6693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2894" y="255433"/>
            <a:ext cx="12842212" cy="9776134"/>
          </a:xfrm>
          <a:custGeom>
            <a:avLst/>
            <a:gdLst/>
            <a:ahLst/>
            <a:cxnLst/>
            <a:rect l="l" t="t" r="r" b="b"/>
            <a:pathLst>
              <a:path w="12842212" h="9776134">
                <a:moveTo>
                  <a:pt x="0" y="0"/>
                </a:moveTo>
                <a:lnTo>
                  <a:pt x="12842212" y="0"/>
                </a:lnTo>
                <a:lnTo>
                  <a:pt x="12842212" y="9776134"/>
                </a:lnTo>
                <a:lnTo>
                  <a:pt x="0" y="9776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2085" y="566071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J Type - jalr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39436" y="1538179"/>
            <a:ext cx="4054158" cy="66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J 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6921" y="461962"/>
            <a:ext cx="405415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  <a:spcBef>
                <a:spcPct val="0"/>
              </a:spcBef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Type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3436" y="5446658"/>
            <a:ext cx="12280454" cy="175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JAL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 = PC+4;   PC += imm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현재 PC 값 + 4 (다음 명령어 주소)를 rd 레지스터에 저장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sign-extend 된 즉시값(imm) 을 PC에 더해 점프 대상 주소로 이동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3436" y="8113806"/>
            <a:ext cx="8615832" cy="70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JALR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 = PC+4;   PC = rs1 + imm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39483" y="5486074"/>
            <a:ext cx="722931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레지스터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사용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x1 (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 → return address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저장용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함수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호출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복귀할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주소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jal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x1,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func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  #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(x1)에 PC+4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저장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func로</a:t>
            </a:r>
            <a:r>
              <a:rPr lang="en-US" sz="2000" b="1" spc="-4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000" b="1" spc="-4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점프</a:t>
            </a:r>
            <a:endParaRPr lang="en-US" sz="2000" b="1" spc="-4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50243" y="7232930"/>
            <a:ext cx="8448517" cy="211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레지스터 사용 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jalr rd, rs1, imm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 = PC + 4 → 다음 명령어 주소를 rd에 저장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PC = (rs1 + sign-extended imm) &amp; ~1 → 점프할 주소 계산 후 이동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JAL과 달리 즉시값은 rs1 레지스터 값을 기준으로 더해짐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jalr x1, x2, 0   # x1에 PC+4 저장, x2+0으로 점프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38324"/>
              </p:ext>
            </p:extLst>
          </p:nvPr>
        </p:nvGraphicFramePr>
        <p:xfrm>
          <a:off x="2178245" y="2628900"/>
          <a:ext cx="14128556" cy="691763"/>
        </p:xfrm>
        <a:graphic>
          <a:graphicData uri="http://schemas.openxmlformats.org/drawingml/2006/table">
            <a:tbl>
              <a:tblPr/>
              <a:tblGrid>
                <a:gridCol w="3532139">
                  <a:extLst>
                    <a:ext uri="{9D8B030D-6E8A-4147-A177-3AD203B41FA5}">
                      <a16:colId xmlns:a16="http://schemas.microsoft.com/office/drawing/2014/main" val="4061888955"/>
                    </a:ext>
                  </a:extLst>
                </a:gridCol>
                <a:gridCol w="3532139">
                  <a:extLst>
                    <a:ext uri="{9D8B030D-6E8A-4147-A177-3AD203B41FA5}">
                      <a16:colId xmlns:a16="http://schemas.microsoft.com/office/drawing/2014/main" val="4043270147"/>
                    </a:ext>
                  </a:extLst>
                </a:gridCol>
                <a:gridCol w="3532139">
                  <a:extLst>
                    <a:ext uri="{9D8B030D-6E8A-4147-A177-3AD203B41FA5}">
                      <a16:colId xmlns:a16="http://schemas.microsoft.com/office/drawing/2014/main" val="686725196"/>
                    </a:ext>
                  </a:extLst>
                </a:gridCol>
                <a:gridCol w="3532139">
                  <a:extLst>
                    <a:ext uri="{9D8B030D-6E8A-4147-A177-3AD203B41FA5}">
                      <a16:colId xmlns:a16="http://schemas.microsoft.com/office/drawing/2014/main" val="1098583411"/>
                    </a:ext>
                  </a:extLst>
                </a:gridCol>
              </a:tblGrid>
              <a:tr h="691763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JAL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 [20:0] [10:1] [11] [19:12]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  <a:endParaRPr lang="en-US" sz="2000" dirty="0">
                        <a:effectLst/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opcode ­1101111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4303"/>
                  </a:ext>
                </a:extLst>
              </a:tr>
            </a:tbl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178245" y="2629500"/>
            <a:ext cx="3277429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467543"/>
              </p:ext>
            </p:extLst>
          </p:nvPr>
        </p:nvGraphicFramePr>
        <p:xfrm>
          <a:off x="2209668" y="3645823"/>
          <a:ext cx="14097132" cy="703526"/>
        </p:xfrm>
        <a:graphic>
          <a:graphicData uri="http://schemas.openxmlformats.org/drawingml/2006/table">
            <a:tbl>
              <a:tblPr/>
              <a:tblGrid>
                <a:gridCol w="2349522">
                  <a:extLst>
                    <a:ext uri="{9D8B030D-6E8A-4147-A177-3AD203B41FA5}">
                      <a16:colId xmlns:a16="http://schemas.microsoft.com/office/drawing/2014/main" val="3353453029"/>
                    </a:ext>
                  </a:extLst>
                </a:gridCol>
                <a:gridCol w="2349522">
                  <a:extLst>
                    <a:ext uri="{9D8B030D-6E8A-4147-A177-3AD203B41FA5}">
                      <a16:colId xmlns:a16="http://schemas.microsoft.com/office/drawing/2014/main" val="35184687"/>
                    </a:ext>
                  </a:extLst>
                </a:gridCol>
                <a:gridCol w="2349522">
                  <a:extLst>
                    <a:ext uri="{9D8B030D-6E8A-4147-A177-3AD203B41FA5}">
                      <a16:colId xmlns:a16="http://schemas.microsoft.com/office/drawing/2014/main" val="647610563"/>
                    </a:ext>
                  </a:extLst>
                </a:gridCol>
                <a:gridCol w="2349522">
                  <a:extLst>
                    <a:ext uri="{9D8B030D-6E8A-4147-A177-3AD203B41FA5}">
                      <a16:colId xmlns:a16="http://schemas.microsoft.com/office/drawing/2014/main" val="3121814058"/>
                    </a:ext>
                  </a:extLst>
                </a:gridCol>
                <a:gridCol w="2349522">
                  <a:extLst>
                    <a:ext uri="{9D8B030D-6E8A-4147-A177-3AD203B41FA5}">
                      <a16:colId xmlns:a16="http://schemas.microsoft.com/office/drawing/2014/main" val="1732478457"/>
                    </a:ext>
                  </a:extLst>
                </a:gridCol>
                <a:gridCol w="2349522">
                  <a:extLst>
                    <a:ext uri="{9D8B030D-6E8A-4147-A177-3AD203B41FA5}">
                      <a16:colId xmlns:a16="http://schemas.microsoft.com/office/drawing/2014/main" val="2342310437"/>
                    </a:ext>
                  </a:extLst>
                </a:gridCol>
              </a:tblGrid>
              <a:tr h="70352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JALR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 [11:0]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funct3_000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­opcode 1100111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78917"/>
                  </a:ext>
                </a:extLst>
              </a:tr>
            </a:tbl>
          </a:graphicData>
        </a:graphic>
      </p:graphicFrame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457200" y="351155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8557" y="1242337"/>
            <a:ext cx="16895493" cy="4266112"/>
          </a:xfrm>
          <a:custGeom>
            <a:avLst/>
            <a:gdLst/>
            <a:ahLst/>
            <a:cxnLst/>
            <a:rect l="l" t="t" r="r" b="b"/>
            <a:pathLst>
              <a:path w="16895493" h="4266112">
                <a:moveTo>
                  <a:pt x="0" y="0"/>
                </a:moveTo>
                <a:lnTo>
                  <a:pt x="16895493" y="0"/>
                </a:lnTo>
                <a:lnTo>
                  <a:pt x="16895493" y="4266112"/>
                </a:lnTo>
                <a:lnTo>
                  <a:pt x="0" y="426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262231" y="1242337"/>
            <a:ext cx="0" cy="4266112"/>
          </a:xfrm>
          <a:prstGeom prst="line">
            <a:avLst/>
          </a:prstGeom>
          <a:ln w="5715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6126024" y="1242337"/>
            <a:ext cx="27996" cy="4266112"/>
          </a:xfrm>
          <a:prstGeom prst="line">
            <a:avLst/>
          </a:prstGeom>
          <a:ln w="57150" cap="flat">
            <a:solidFill>
              <a:srgbClr val="FFDE5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588557" y="5931260"/>
            <a:ext cx="11090627" cy="932447"/>
          </a:xfrm>
          <a:custGeom>
            <a:avLst/>
            <a:gdLst/>
            <a:ahLst/>
            <a:cxnLst/>
            <a:rect l="l" t="t" r="r" b="b"/>
            <a:pathLst>
              <a:path w="11090627" h="932447">
                <a:moveTo>
                  <a:pt x="0" y="0"/>
                </a:moveTo>
                <a:lnTo>
                  <a:pt x="11090627" y="0"/>
                </a:lnTo>
                <a:lnTo>
                  <a:pt x="11090627" y="932447"/>
                </a:lnTo>
                <a:lnTo>
                  <a:pt x="0" y="93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87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41191" y="7677952"/>
            <a:ext cx="9328547" cy="1050128"/>
          </a:xfrm>
          <a:custGeom>
            <a:avLst/>
            <a:gdLst/>
            <a:ahLst/>
            <a:cxnLst/>
            <a:rect l="l" t="t" r="r" b="b"/>
            <a:pathLst>
              <a:path w="9328547" h="1050128">
                <a:moveTo>
                  <a:pt x="0" y="0"/>
                </a:moveTo>
                <a:lnTo>
                  <a:pt x="9328547" y="0"/>
                </a:lnTo>
                <a:lnTo>
                  <a:pt x="9328547" y="1050128"/>
                </a:lnTo>
                <a:lnTo>
                  <a:pt x="0" y="1050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3521"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9864999" y="4802766"/>
            <a:ext cx="6695058" cy="358800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588557" y="6863707"/>
            <a:ext cx="11163138" cy="391435"/>
          </a:xfrm>
          <a:custGeom>
            <a:avLst/>
            <a:gdLst/>
            <a:ahLst/>
            <a:cxnLst/>
            <a:rect l="l" t="t" r="r" b="b"/>
            <a:pathLst>
              <a:path w="11163138" h="391435">
                <a:moveTo>
                  <a:pt x="0" y="0"/>
                </a:moveTo>
                <a:lnTo>
                  <a:pt x="11163138" y="0"/>
                </a:lnTo>
                <a:lnTo>
                  <a:pt x="11163138" y="391435"/>
                </a:lnTo>
                <a:lnTo>
                  <a:pt x="0" y="391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8557" y="324850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250" y="8171200"/>
            <a:ext cx="1466941" cy="35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8"/>
              </a:lnSpc>
              <a:spcBef>
                <a:spcPct val="0"/>
              </a:spcBef>
            </a:pPr>
            <a:r>
              <a:rPr lang="en-US" sz="2027" b="1" spc="-4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2번지이동 &gt;&gt;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72183" y="7389959"/>
            <a:ext cx="4549774" cy="35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8"/>
              </a:lnSpc>
              <a:spcBef>
                <a:spcPct val="0"/>
              </a:spcBef>
            </a:pPr>
            <a:r>
              <a:rPr lang="en-US" sz="2027" b="1" spc="-4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index:2 의 BEQ </a:t>
            </a:r>
            <a:r>
              <a:rPr lang="en-US" sz="2027" b="1" spc="-40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명령어</a:t>
            </a:r>
            <a:r>
              <a:rPr lang="en-US" sz="2027" b="1" spc="-4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027" b="1" spc="-40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실행으로</a:t>
            </a:r>
            <a:r>
              <a:rPr lang="en-US" sz="2027" b="1" spc="-4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pc+8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262231" y="4720289"/>
            <a:ext cx="891790" cy="423211"/>
            <a:chOff x="0" y="0"/>
            <a:chExt cx="263264" cy="124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3264" cy="124933"/>
            </a:xfrm>
            <a:custGeom>
              <a:avLst/>
              <a:gdLst/>
              <a:ahLst/>
              <a:cxnLst/>
              <a:rect l="l" t="t" r="r" b="b"/>
              <a:pathLst>
                <a:path w="263264" h="124933">
                  <a:moveTo>
                    <a:pt x="263264" y="0"/>
                  </a:moveTo>
                  <a:lnTo>
                    <a:pt x="263264" y="124933"/>
                  </a:lnTo>
                  <a:lnTo>
                    <a:pt x="0" y="124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63264" cy="172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9036303" y="5143500"/>
            <a:ext cx="6659448" cy="149689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1350818" y="6210203"/>
            <a:ext cx="4549774" cy="35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8"/>
              </a:lnSpc>
              <a:spcBef>
                <a:spcPct val="0"/>
              </a:spcBef>
            </a:pPr>
            <a:r>
              <a:rPr lang="en-US" sz="2027" b="1" spc="-40" dirty="0" err="1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PC값</a:t>
            </a:r>
            <a:r>
              <a:rPr lang="en-US" sz="2027" b="1" spc="-4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16증가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3278" y="1742319"/>
            <a:ext cx="6412864" cy="4539443"/>
          </a:xfrm>
          <a:custGeom>
            <a:avLst/>
            <a:gdLst/>
            <a:ahLst/>
            <a:cxnLst/>
            <a:rect l="l" t="t" r="r" b="b"/>
            <a:pathLst>
              <a:path w="6412864" h="4539443">
                <a:moveTo>
                  <a:pt x="0" y="0"/>
                </a:moveTo>
                <a:lnTo>
                  <a:pt x="6412864" y="0"/>
                </a:lnTo>
                <a:lnTo>
                  <a:pt x="6412864" y="4539443"/>
                </a:lnTo>
                <a:lnTo>
                  <a:pt x="0" y="4539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4863" y="1358647"/>
            <a:ext cx="7605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spc="-69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Generator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14825" y="3041043"/>
            <a:ext cx="5701317" cy="1250693"/>
            <a:chOff x="0" y="0"/>
            <a:chExt cx="1501581" cy="329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01582" cy="329401"/>
            </a:xfrm>
            <a:custGeom>
              <a:avLst/>
              <a:gdLst/>
              <a:ahLst/>
              <a:cxnLst/>
              <a:rect l="l" t="t" r="r" b="b"/>
              <a:pathLst>
                <a:path w="1501582" h="329401">
                  <a:moveTo>
                    <a:pt x="0" y="0"/>
                  </a:moveTo>
                  <a:lnTo>
                    <a:pt x="1501582" y="0"/>
                  </a:lnTo>
                  <a:lnTo>
                    <a:pt x="1501582" y="329401"/>
                  </a:lnTo>
                  <a:lnTo>
                    <a:pt x="0" y="329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01581" cy="377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3278" y="1599269"/>
            <a:ext cx="6601041" cy="4857426"/>
            <a:chOff x="0" y="0"/>
            <a:chExt cx="1738546" cy="12793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8546" cy="1279322"/>
            </a:xfrm>
            <a:custGeom>
              <a:avLst/>
              <a:gdLst/>
              <a:ahLst/>
              <a:cxnLst/>
              <a:rect l="l" t="t" r="r" b="b"/>
              <a:pathLst>
                <a:path w="1738546" h="1279322">
                  <a:moveTo>
                    <a:pt x="0" y="0"/>
                  </a:moveTo>
                  <a:lnTo>
                    <a:pt x="1738546" y="0"/>
                  </a:lnTo>
                  <a:lnTo>
                    <a:pt x="1738546" y="1279322"/>
                  </a:lnTo>
                  <a:lnTo>
                    <a:pt x="0" y="1279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E38F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38546" cy="1326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54459" y="554037"/>
            <a:ext cx="6924389" cy="8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J-Type Verification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78848" y="2123369"/>
            <a:ext cx="669131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랜덤으로 JAL / JALR 선택, rd, rs1, imm 값을 결정.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생성한 트랜잭션은 driver에게 전달(gen2drv.put(tr)).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78848" y="3212365"/>
            <a:ext cx="880895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이전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명령어에서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rd로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쓴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값이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아직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레지스터에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반영되기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전에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다음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명령어에서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rs1로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읽는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상황을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방지</a:t>
            </a:r>
            <a:endParaRPr lang="en-US" sz="2500" b="1" spc="-50" dirty="0">
              <a:solidFill>
                <a:srgbClr val="FD130E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3278" y="1742319"/>
            <a:ext cx="6412864" cy="4539443"/>
          </a:xfrm>
          <a:custGeom>
            <a:avLst/>
            <a:gdLst/>
            <a:ahLst/>
            <a:cxnLst/>
            <a:rect l="l" t="t" r="r" b="b"/>
            <a:pathLst>
              <a:path w="6412864" h="4539443">
                <a:moveTo>
                  <a:pt x="0" y="0"/>
                </a:moveTo>
                <a:lnTo>
                  <a:pt x="6412864" y="0"/>
                </a:lnTo>
                <a:lnTo>
                  <a:pt x="6412864" y="4539443"/>
                </a:lnTo>
                <a:lnTo>
                  <a:pt x="0" y="4539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4863" y="1358647"/>
            <a:ext cx="7605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spc="-69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Generator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14825" y="3041043"/>
            <a:ext cx="5701317" cy="1250693"/>
            <a:chOff x="0" y="0"/>
            <a:chExt cx="1501581" cy="329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01582" cy="329401"/>
            </a:xfrm>
            <a:custGeom>
              <a:avLst/>
              <a:gdLst/>
              <a:ahLst/>
              <a:cxnLst/>
              <a:rect l="l" t="t" r="r" b="b"/>
              <a:pathLst>
                <a:path w="1501582" h="329401">
                  <a:moveTo>
                    <a:pt x="0" y="0"/>
                  </a:moveTo>
                  <a:lnTo>
                    <a:pt x="1501582" y="0"/>
                  </a:lnTo>
                  <a:lnTo>
                    <a:pt x="1501582" y="329401"/>
                  </a:lnTo>
                  <a:lnTo>
                    <a:pt x="0" y="329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01581" cy="377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3278" y="1599269"/>
            <a:ext cx="6601041" cy="4857426"/>
            <a:chOff x="0" y="0"/>
            <a:chExt cx="1738546" cy="12793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8546" cy="1279322"/>
            </a:xfrm>
            <a:custGeom>
              <a:avLst/>
              <a:gdLst/>
              <a:ahLst/>
              <a:cxnLst/>
              <a:rect l="l" t="t" r="r" b="b"/>
              <a:pathLst>
                <a:path w="1738546" h="1279322">
                  <a:moveTo>
                    <a:pt x="0" y="0"/>
                  </a:moveTo>
                  <a:lnTo>
                    <a:pt x="1738546" y="0"/>
                  </a:lnTo>
                  <a:lnTo>
                    <a:pt x="1738546" y="1279322"/>
                  </a:lnTo>
                  <a:lnTo>
                    <a:pt x="0" y="1279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3E38F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38546" cy="1326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54459" y="554037"/>
            <a:ext cx="6924389" cy="8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J-Type Verification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78848" y="2123369"/>
            <a:ext cx="669131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랜덤으로 JAL / JALR 선택, rd, rs1, imm 값을 결정.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생성한 트랜잭션은 driver에게 전달(gen2drv.put(tr)).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78848" y="3212365"/>
            <a:ext cx="880895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이전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명령어에서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rd로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쓴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값이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아직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레지스터에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반영되기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전에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다음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명령어에서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rs1로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읽는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상황을</a:t>
            </a:r>
            <a:r>
              <a:rPr lang="en-US" sz="2500" b="1" spc="-50" dirty="0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500" b="1" spc="-50" dirty="0" err="1">
                <a:solidFill>
                  <a:srgbClr val="FD130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방지</a:t>
            </a:r>
            <a:endParaRPr lang="en-US" sz="2500" b="1" spc="-50" dirty="0">
              <a:solidFill>
                <a:srgbClr val="FD130E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28600" y="4472562"/>
            <a:ext cx="17605038" cy="5604560"/>
            <a:chOff x="0" y="0"/>
            <a:chExt cx="23473384" cy="7472747"/>
          </a:xfrm>
        </p:grpSpPr>
        <p:sp>
          <p:nvSpPr>
            <p:cNvPr id="14" name="Freeform 14"/>
            <p:cNvSpPr/>
            <p:nvPr/>
          </p:nvSpPr>
          <p:spPr>
            <a:xfrm>
              <a:off x="0" y="368920"/>
              <a:ext cx="10848753" cy="6839744"/>
            </a:xfrm>
            <a:custGeom>
              <a:avLst/>
              <a:gdLst/>
              <a:ahLst/>
              <a:cxnLst/>
              <a:rect l="l" t="t" r="r" b="b"/>
              <a:pathLst>
                <a:path w="10848753" h="6839744">
                  <a:moveTo>
                    <a:pt x="0" y="0"/>
                  </a:moveTo>
                  <a:lnTo>
                    <a:pt x="10848753" y="0"/>
                  </a:lnTo>
                  <a:lnTo>
                    <a:pt x="10848753" y="6839744"/>
                  </a:lnTo>
                  <a:lnTo>
                    <a:pt x="0" y="6839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5116" y="368920"/>
              <a:ext cx="10954974" cy="7103826"/>
              <a:chOff x="0" y="0"/>
              <a:chExt cx="2163945" cy="1403225"/>
            </a:xfrm>
          </p:grpSpPr>
          <p:sp>
            <p:nvSpPr>
              <p:cNvPr id="18" name="Freeform 16"/>
              <p:cNvSpPr/>
              <p:nvPr/>
            </p:nvSpPr>
            <p:spPr>
              <a:xfrm>
                <a:off x="0" y="0"/>
                <a:ext cx="2163945" cy="1403225"/>
              </a:xfrm>
              <a:custGeom>
                <a:avLst/>
                <a:gdLst/>
                <a:ahLst/>
                <a:cxnLst/>
                <a:rect l="l" t="t" r="r" b="b"/>
                <a:pathLst>
                  <a:path w="2163945" h="1403225">
                    <a:moveTo>
                      <a:pt x="0" y="0"/>
                    </a:moveTo>
                    <a:lnTo>
                      <a:pt x="2163945" y="0"/>
                    </a:lnTo>
                    <a:lnTo>
                      <a:pt x="2163945" y="1403225"/>
                    </a:lnTo>
                    <a:lnTo>
                      <a:pt x="0" y="140322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E38F4"/>
                </a:solidFill>
                <a:prstDash val="solid"/>
                <a:miter/>
              </a:ln>
            </p:spPr>
          </p:sp>
          <p:sp>
            <p:nvSpPr>
              <p:cNvPr id="19" name="TextBox 17"/>
              <p:cNvSpPr txBox="1"/>
              <p:nvPr/>
            </p:nvSpPr>
            <p:spPr>
              <a:xfrm>
                <a:off x="0" y="-47625"/>
                <a:ext cx="2163945" cy="1450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6" name="TextBox 18"/>
            <p:cNvSpPr txBox="1"/>
            <p:nvPr/>
          </p:nvSpPr>
          <p:spPr>
            <a:xfrm>
              <a:off x="7074916" y="-66675"/>
              <a:ext cx="10140752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 b="1" spc="-69">
                  <a:solidFill>
                    <a:srgbClr val="004AAD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Driver</a:t>
              </a:r>
            </a:p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endParaRPr lang="en-US" sz="3499" b="1" spc="-69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endParaRP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11357336" y="924502"/>
              <a:ext cx="12116048" cy="405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generator가 만든 트랜잭션(transaction)을 받아서 CPU 인터페이스(cpu_if)에 반영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endPara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endParaRP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inst_code를 CPU에 넣고, JALR일 경우 rs1 값 읽어서 예상값 계산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endPara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endParaRP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DUT에 적용 후, 트랜잭션을 모니터에게 전달 (drv2mon.put(tr))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endPara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0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4459" y="554037"/>
            <a:ext cx="6924389" cy="8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J-Type Verification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17337" y="1329762"/>
            <a:ext cx="17870663" cy="5459148"/>
            <a:chOff x="0" y="0"/>
            <a:chExt cx="23827550" cy="7278864"/>
          </a:xfrm>
        </p:grpSpPr>
        <p:sp>
          <p:nvSpPr>
            <p:cNvPr id="4" name="Freeform 4"/>
            <p:cNvSpPr/>
            <p:nvPr/>
          </p:nvSpPr>
          <p:spPr>
            <a:xfrm>
              <a:off x="0" y="353484"/>
              <a:ext cx="12183858" cy="6925380"/>
            </a:xfrm>
            <a:custGeom>
              <a:avLst/>
              <a:gdLst/>
              <a:ahLst/>
              <a:cxnLst/>
              <a:rect l="l" t="t" r="r" b="b"/>
              <a:pathLst>
                <a:path w="12183858" h="6925380">
                  <a:moveTo>
                    <a:pt x="0" y="0"/>
                  </a:moveTo>
                  <a:lnTo>
                    <a:pt x="12183858" y="0"/>
                  </a:lnTo>
                  <a:lnTo>
                    <a:pt x="12183858" y="6925380"/>
                  </a:lnTo>
                  <a:lnTo>
                    <a:pt x="0" y="6925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729679" y="-66675"/>
              <a:ext cx="1014075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 spc="-69">
                  <a:solidFill>
                    <a:srgbClr val="004AAD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Monitor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834067" y="1114518"/>
              <a:ext cx="10993483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DUT에서 나온 신호를 관찰하고 트랜잭션에 실제값(actual)을 기록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178214"/>
              <a:ext cx="12344860" cy="7100650"/>
              <a:chOff x="0" y="0"/>
              <a:chExt cx="2438491" cy="140259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38491" cy="1402597"/>
              </a:xfrm>
              <a:custGeom>
                <a:avLst/>
                <a:gdLst/>
                <a:ahLst/>
                <a:cxnLst/>
                <a:rect l="l" t="t" r="r" b="b"/>
                <a:pathLst>
                  <a:path w="2438491" h="1402597">
                    <a:moveTo>
                      <a:pt x="0" y="0"/>
                    </a:moveTo>
                    <a:lnTo>
                      <a:pt x="2438491" y="0"/>
                    </a:lnTo>
                    <a:lnTo>
                      <a:pt x="2438491" y="1402597"/>
                    </a:lnTo>
                    <a:lnTo>
                      <a:pt x="0" y="140259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E38F4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2438491" cy="1450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2635811" y="2785226"/>
              <a:ext cx="10293734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3" lvl="1" indent="-269876" algn="l">
                <a:lnSpc>
                  <a:spcPts val="3500"/>
                </a:lnSpc>
                <a:spcBef>
                  <a:spcPct val="0"/>
                </a:spcBef>
                <a:buAutoNum type="arabicPeriod"/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 트랜잭션 수신: drv2mon.get(tr) → driver에서 보낸 트랜잭션을 받음</a:t>
              </a:r>
            </a:p>
            <a:p>
              <a:pPr marL="539753" lvl="1" indent="-269876" algn="l">
                <a:lnSpc>
                  <a:spcPts val="3500"/>
                </a:lnSpc>
                <a:spcBef>
                  <a:spcPct val="0"/>
                </a:spcBef>
                <a:buAutoNum type="arabicPeriod"/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 클럭 대기</a:t>
              </a:r>
            </a:p>
            <a:p>
              <a:pPr marL="539753" lvl="1" indent="-269876" algn="l">
                <a:lnSpc>
                  <a:spcPts val="3500"/>
                </a:lnSpc>
                <a:spcBef>
                  <a:spcPct val="0"/>
                </a:spcBef>
                <a:buAutoNum type="arabicPeriod"/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 next_pc, rd 값 샘플링</a:t>
              </a:r>
            </a:p>
            <a:p>
              <a:pPr marL="539753" lvl="1" indent="-269876" algn="l">
                <a:lnSpc>
                  <a:spcPts val="3500"/>
                </a:lnSpc>
                <a:spcBef>
                  <a:spcPct val="0"/>
                </a:spcBef>
                <a:buAutoNum type="arabicPeriod"/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 Scoreboard로 값 전달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4459" y="554037"/>
            <a:ext cx="6924389" cy="8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J-Type Verification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17337" y="1329762"/>
            <a:ext cx="17870663" cy="5459148"/>
            <a:chOff x="0" y="0"/>
            <a:chExt cx="23827550" cy="7278864"/>
          </a:xfrm>
        </p:grpSpPr>
        <p:sp>
          <p:nvSpPr>
            <p:cNvPr id="4" name="Freeform 4"/>
            <p:cNvSpPr/>
            <p:nvPr/>
          </p:nvSpPr>
          <p:spPr>
            <a:xfrm>
              <a:off x="0" y="353484"/>
              <a:ext cx="12183858" cy="6925380"/>
            </a:xfrm>
            <a:custGeom>
              <a:avLst/>
              <a:gdLst/>
              <a:ahLst/>
              <a:cxnLst/>
              <a:rect l="l" t="t" r="r" b="b"/>
              <a:pathLst>
                <a:path w="12183858" h="6925380">
                  <a:moveTo>
                    <a:pt x="0" y="0"/>
                  </a:moveTo>
                  <a:lnTo>
                    <a:pt x="12183858" y="0"/>
                  </a:lnTo>
                  <a:lnTo>
                    <a:pt x="12183858" y="6925380"/>
                  </a:lnTo>
                  <a:lnTo>
                    <a:pt x="0" y="6925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729679" y="-66675"/>
              <a:ext cx="1014075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 spc="-69">
                  <a:solidFill>
                    <a:srgbClr val="004AAD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Monitor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834067" y="1114518"/>
              <a:ext cx="10993483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DUT에서 나온 신호를 관찰하고 트랜잭션에 실제값(actual)을 기록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178214"/>
              <a:ext cx="12344860" cy="7100650"/>
              <a:chOff x="0" y="0"/>
              <a:chExt cx="2438491" cy="140259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38491" cy="1402597"/>
              </a:xfrm>
              <a:custGeom>
                <a:avLst/>
                <a:gdLst/>
                <a:ahLst/>
                <a:cxnLst/>
                <a:rect l="l" t="t" r="r" b="b"/>
                <a:pathLst>
                  <a:path w="2438491" h="1402597">
                    <a:moveTo>
                      <a:pt x="0" y="0"/>
                    </a:moveTo>
                    <a:lnTo>
                      <a:pt x="2438491" y="0"/>
                    </a:lnTo>
                    <a:lnTo>
                      <a:pt x="2438491" y="1402597"/>
                    </a:lnTo>
                    <a:lnTo>
                      <a:pt x="0" y="140259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E38F4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2438491" cy="1450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2635811" y="2785226"/>
              <a:ext cx="10293734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3" lvl="1" indent="-269876" algn="l">
                <a:lnSpc>
                  <a:spcPts val="3500"/>
                </a:lnSpc>
                <a:spcBef>
                  <a:spcPct val="0"/>
                </a:spcBef>
                <a:buAutoNum type="arabicPeriod"/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 트랜잭션 수신: drv2mon.get(tr) → driver에서 보낸 트랜잭션을 받음</a:t>
              </a:r>
            </a:p>
            <a:p>
              <a:pPr marL="539753" lvl="1" indent="-269876" algn="l">
                <a:lnSpc>
                  <a:spcPts val="3500"/>
                </a:lnSpc>
                <a:spcBef>
                  <a:spcPct val="0"/>
                </a:spcBef>
                <a:buAutoNum type="arabicPeriod"/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 클럭 대기</a:t>
              </a:r>
            </a:p>
            <a:p>
              <a:pPr marL="539753" lvl="1" indent="-269876" algn="l">
                <a:lnSpc>
                  <a:spcPts val="3500"/>
                </a:lnSpc>
                <a:spcBef>
                  <a:spcPct val="0"/>
                </a:spcBef>
                <a:buAutoNum type="arabicPeriod"/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 next_pc, rd 값 샘플링</a:t>
              </a:r>
            </a:p>
            <a:p>
              <a:pPr marL="539753" lvl="1" indent="-269876" algn="l">
                <a:lnSpc>
                  <a:spcPts val="3500"/>
                </a:lnSpc>
                <a:spcBef>
                  <a:spcPct val="0"/>
                </a:spcBef>
                <a:buAutoNum type="arabicPeriod"/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 Scoreboard로 값 전달</a:t>
              </a:r>
            </a:p>
          </p:txBody>
        </p:sp>
      </p:grpSp>
      <p:grpSp>
        <p:nvGrpSpPr>
          <p:cNvPr id="18" name="Group 11"/>
          <p:cNvGrpSpPr/>
          <p:nvPr/>
        </p:nvGrpSpPr>
        <p:grpSpPr>
          <a:xfrm>
            <a:off x="207383" y="4206421"/>
            <a:ext cx="17955165" cy="5606344"/>
            <a:chOff x="0" y="0"/>
            <a:chExt cx="23940220" cy="7475125"/>
          </a:xfrm>
        </p:grpSpPr>
        <p:sp>
          <p:nvSpPr>
            <p:cNvPr id="19" name="Freeform 12"/>
            <p:cNvSpPr/>
            <p:nvPr/>
          </p:nvSpPr>
          <p:spPr>
            <a:xfrm>
              <a:off x="154487" y="0"/>
              <a:ext cx="12549355" cy="7475125"/>
            </a:xfrm>
            <a:custGeom>
              <a:avLst/>
              <a:gdLst/>
              <a:ahLst/>
              <a:cxnLst/>
              <a:rect l="l" t="t" r="r" b="b"/>
              <a:pathLst>
                <a:path w="12549355" h="7475125">
                  <a:moveTo>
                    <a:pt x="0" y="0"/>
                  </a:moveTo>
                  <a:lnTo>
                    <a:pt x="12549356" y="0"/>
                  </a:lnTo>
                  <a:lnTo>
                    <a:pt x="12549356" y="7475125"/>
                  </a:lnTo>
                  <a:lnTo>
                    <a:pt x="0" y="747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20" name="Group 13"/>
            <p:cNvGrpSpPr/>
            <p:nvPr/>
          </p:nvGrpSpPr>
          <p:grpSpPr>
            <a:xfrm>
              <a:off x="0" y="0"/>
              <a:ext cx="12703843" cy="7475125"/>
              <a:chOff x="0" y="0"/>
              <a:chExt cx="2509401" cy="1476568"/>
            </a:xfrm>
          </p:grpSpPr>
          <p:sp>
            <p:nvSpPr>
              <p:cNvPr id="23" name="Freeform 14"/>
              <p:cNvSpPr/>
              <p:nvPr/>
            </p:nvSpPr>
            <p:spPr>
              <a:xfrm>
                <a:off x="0" y="0"/>
                <a:ext cx="2509401" cy="1476568"/>
              </a:xfrm>
              <a:custGeom>
                <a:avLst/>
                <a:gdLst/>
                <a:ahLst/>
                <a:cxnLst/>
                <a:rect l="l" t="t" r="r" b="b"/>
                <a:pathLst>
                  <a:path w="2509401" h="1476568">
                    <a:moveTo>
                      <a:pt x="0" y="0"/>
                    </a:moveTo>
                    <a:lnTo>
                      <a:pt x="2509401" y="0"/>
                    </a:lnTo>
                    <a:lnTo>
                      <a:pt x="2509401" y="1476568"/>
                    </a:lnTo>
                    <a:lnTo>
                      <a:pt x="0" y="14765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3E38F4"/>
                </a:solidFill>
                <a:prstDash val="solid"/>
                <a:miter/>
              </a:ln>
            </p:spPr>
          </p:sp>
          <p:sp>
            <p:nvSpPr>
              <p:cNvPr id="24" name="TextBox 15"/>
              <p:cNvSpPr txBox="1"/>
              <p:nvPr/>
            </p:nvSpPr>
            <p:spPr>
              <a:xfrm>
                <a:off x="0" y="-47625"/>
                <a:ext cx="2509401" cy="15241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1" name="TextBox 16"/>
            <p:cNvSpPr txBox="1"/>
            <p:nvPr/>
          </p:nvSpPr>
          <p:spPr>
            <a:xfrm>
              <a:off x="9165968" y="2963920"/>
              <a:ext cx="1014075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 spc="-69">
                  <a:solidFill>
                    <a:srgbClr val="004AAD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Scoreboard</a:t>
              </a:r>
            </a:p>
          </p:txBody>
        </p:sp>
        <p:sp>
          <p:nvSpPr>
            <p:cNvPr id="22" name="TextBox 17"/>
            <p:cNvSpPr txBox="1"/>
            <p:nvPr/>
          </p:nvSpPr>
          <p:spPr>
            <a:xfrm>
              <a:off x="12904920" y="3858963"/>
              <a:ext cx="11035301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 spc="-50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scoreboard는 모니터로부터 실제 DUT 동작 트랜잭션을 받아 예상값과 비교하고, 테스트 결과를 통계로 관리하며 다음 트랜잭션 생성을 제어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4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778436" y="1816688"/>
            <a:ext cx="7369540" cy="3482310"/>
          </a:xfrm>
          <a:custGeom>
            <a:avLst/>
            <a:gdLst/>
            <a:ahLst/>
            <a:cxnLst/>
            <a:rect l="l" t="t" r="r" b="b"/>
            <a:pathLst>
              <a:path w="7369540" h="3482310">
                <a:moveTo>
                  <a:pt x="0" y="0"/>
                </a:moveTo>
                <a:lnTo>
                  <a:pt x="7369540" y="0"/>
                </a:lnTo>
                <a:lnTo>
                  <a:pt x="7369540" y="3482310"/>
                </a:lnTo>
                <a:lnTo>
                  <a:pt x="0" y="348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3200" y="1816688"/>
            <a:ext cx="9017008" cy="5061862"/>
          </a:xfrm>
          <a:custGeom>
            <a:avLst/>
            <a:gdLst/>
            <a:ahLst/>
            <a:cxnLst/>
            <a:rect l="l" t="t" r="r" b="b"/>
            <a:pathLst>
              <a:path w="9017008" h="5061862">
                <a:moveTo>
                  <a:pt x="0" y="0"/>
                </a:moveTo>
                <a:lnTo>
                  <a:pt x="9017008" y="0"/>
                </a:lnTo>
                <a:lnTo>
                  <a:pt x="9017008" y="5061861"/>
                </a:lnTo>
                <a:lnTo>
                  <a:pt x="0" y="5061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991589" y="1787144"/>
            <a:ext cx="1066778" cy="493982"/>
            <a:chOff x="0" y="0"/>
            <a:chExt cx="314922" cy="145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922" cy="145825"/>
            </a:xfrm>
            <a:custGeom>
              <a:avLst/>
              <a:gdLst/>
              <a:ahLst/>
              <a:cxnLst/>
              <a:rect l="l" t="t" r="r" b="b"/>
              <a:pathLst>
                <a:path w="314922" h="145825">
                  <a:moveTo>
                    <a:pt x="314922" y="0"/>
                  </a:moveTo>
                  <a:lnTo>
                    <a:pt x="314922" y="145825"/>
                  </a:lnTo>
                  <a:lnTo>
                    <a:pt x="0" y="14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14922" cy="193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058367" y="2052125"/>
            <a:ext cx="2406999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7236729" y="4944332"/>
            <a:ext cx="576498" cy="493982"/>
            <a:chOff x="0" y="0"/>
            <a:chExt cx="170187" cy="1458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187" cy="145825"/>
            </a:xfrm>
            <a:custGeom>
              <a:avLst/>
              <a:gdLst/>
              <a:ahLst/>
              <a:cxnLst/>
              <a:rect l="l" t="t" r="r" b="b"/>
              <a:pathLst>
                <a:path w="170187" h="145825">
                  <a:moveTo>
                    <a:pt x="170187" y="0"/>
                  </a:moveTo>
                  <a:lnTo>
                    <a:pt x="170187" y="145825"/>
                  </a:lnTo>
                  <a:lnTo>
                    <a:pt x="0" y="14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0187" cy="193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7689899" y="2169472"/>
            <a:ext cx="4896222" cy="302185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7095309" y="3166868"/>
            <a:ext cx="935537" cy="493982"/>
            <a:chOff x="0" y="0"/>
            <a:chExt cx="276179" cy="1458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6179" cy="145825"/>
            </a:xfrm>
            <a:custGeom>
              <a:avLst/>
              <a:gdLst/>
              <a:ahLst/>
              <a:cxnLst/>
              <a:rect l="l" t="t" r="r" b="b"/>
              <a:pathLst>
                <a:path w="276179" h="145825">
                  <a:moveTo>
                    <a:pt x="276179" y="0"/>
                  </a:moveTo>
                  <a:lnTo>
                    <a:pt x="276179" y="145825"/>
                  </a:lnTo>
                  <a:lnTo>
                    <a:pt x="0" y="14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76179" cy="193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058366" y="2169472"/>
            <a:ext cx="5429033" cy="126397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6099630" y="4546593"/>
            <a:ext cx="1023201" cy="397739"/>
            <a:chOff x="0" y="0"/>
            <a:chExt cx="302058" cy="1174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2058" cy="117414"/>
            </a:xfrm>
            <a:custGeom>
              <a:avLst/>
              <a:gdLst/>
              <a:ahLst/>
              <a:cxnLst/>
              <a:rect l="l" t="t" r="r" b="b"/>
              <a:pathLst>
                <a:path w="302058" h="117414">
                  <a:moveTo>
                    <a:pt x="302058" y="0"/>
                  </a:moveTo>
                  <a:lnTo>
                    <a:pt x="302058" y="117414"/>
                  </a:lnTo>
                  <a:lnTo>
                    <a:pt x="0" y="117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02058" cy="165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40500" y="4100732"/>
            <a:ext cx="963068" cy="397739"/>
            <a:chOff x="0" y="0"/>
            <a:chExt cx="284306" cy="1174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4306" cy="117414"/>
            </a:xfrm>
            <a:custGeom>
              <a:avLst/>
              <a:gdLst/>
              <a:ahLst/>
              <a:cxnLst/>
              <a:rect l="l" t="t" r="r" b="b"/>
              <a:pathLst>
                <a:path w="284306" h="117414">
                  <a:moveTo>
                    <a:pt x="284306" y="0"/>
                  </a:moveTo>
                  <a:lnTo>
                    <a:pt x="284306" y="117414"/>
                  </a:lnTo>
                  <a:lnTo>
                    <a:pt x="0" y="117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84306" cy="165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7122830" y="4299602"/>
            <a:ext cx="817670" cy="445861"/>
          </a:xfrm>
          <a:prstGeom prst="line">
            <a:avLst/>
          </a:prstGeom>
          <a:ln w="38100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954459" y="554037"/>
            <a:ext cx="6924389" cy="8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J-Type Verification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91589" y="5959300"/>
            <a:ext cx="2336170" cy="35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8"/>
              </a:lnSpc>
              <a:spcBef>
                <a:spcPct val="0"/>
              </a:spcBef>
            </a:pPr>
            <a:r>
              <a:rPr lang="en-US" sz="2027" b="1" spc="-4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2913972 (PC) +4 저장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51890" y="5792339"/>
            <a:ext cx="5468463" cy="1590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spc="-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next PC = PC + imm_Ext </a:t>
            </a:r>
          </a:p>
          <a:p>
            <a:pPr algn="just">
              <a:lnSpc>
                <a:spcPts val="4200"/>
              </a:lnSpc>
            </a:pPr>
            <a:r>
              <a:rPr lang="en-US" sz="3000" b="1" spc="-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         = 2913972 + (-132528)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-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         = 2781444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878848" y="6312721"/>
            <a:ext cx="1120650" cy="493982"/>
            <a:chOff x="0" y="0"/>
            <a:chExt cx="330826" cy="14582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30826" cy="145825"/>
            </a:xfrm>
            <a:custGeom>
              <a:avLst/>
              <a:gdLst/>
              <a:ahLst/>
              <a:cxnLst/>
              <a:rect l="l" t="t" r="r" b="b"/>
              <a:pathLst>
                <a:path w="330826" h="145825">
                  <a:moveTo>
                    <a:pt x="330826" y="0"/>
                  </a:moveTo>
                  <a:lnTo>
                    <a:pt x="330826" y="145825"/>
                  </a:lnTo>
                  <a:lnTo>
                    <a:pt x="0" y="14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330826" cy="193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756001" y="4532355"/>
            <a:ext cx="411297" cy="43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8"/>
              </a:lnSpc>
              <a:spcBef>
                <a:spcPct val="0"/>
              </a:spcBef>
            </a:pPr>
            <a:r>
              <a:rPr lang="en-US" sz="2527" b="1" spc="-50">
                <a:solidFill>
                  <a:srgbClr val="5CE1E6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PC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974932"/>
              </p:ext>
            </p:extLst>
          </p:nvPr>
        </p:nvGraphicFramePr>
        <p:xfrm>
          <a:off x="353200" y="7399536"/>
          <a:ext cx="9017008" cy="1505682"/>
        </p:xfrm>
        <a:graphic>
          <a:graphicData uri="http://schemas.openxmlformats.org/drawingml/2006/table">
            <a:tbl>
              <a:tblPr/>
              <a:tblGrid>
                <a:gridCol w="4508504">
                  <a:extLst>
                    <a:ext uri="{9D8B030D-6E8A-4147-A177-3AD203B41FA5}">
                      <a16:colId xmlns:a16="http://schemas.microsoft.com/office/drawing/2014/main" val="2140250588"/>
                    </a:ext>
                  </a:extLst>
                </a:gridCol>
                <a:gridCol w="4508504">
                  <a:extLst>
                    <a:ext uri="{9D8B030D-6E8A-4147-A177-3AD203B41FA5}">
                      <a16:colId xmlns:a16="http://schemas.microsoft.com/office/drawing/2014/main" val="2906877019"/>
                    </a:ext>
                  </a:extLst>
                </a:gridCol>
              </a:tblGrid>
              <a:tr h="725567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JAL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err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  <a:r>
                        <a:rPr lang="en-US" sz="2700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 = PC+4; PC += </a:t>
                      </a:r>
                      <a:r>
                        <a:rPr lang="en-US" sz="2700" dirty="0" err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  <a:endParaRPr lang="en-US" sz="2700" dirty="0">
                        <a:solidFill>
                          <a:srgbClr val="FFFFFF"/>
                        </a:solidFill>
                        <a:effectLst/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94413"/>
                  </a:ext>
                </a:extLst>
              </a:tr>
              <a:tr h="780115">
                <a:tc>
                  <a:txBody>
                    <a:bodyPr/>
                    <a:lstStyle/>
                    <a:p>
                      <a:pPr algn="ctr"/>
                      <a:r>
                        <a:rPr lang="en-US" sz="2700" b="1">
                          <a:solidFill>
                            <a:srgbClr val="020000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JALR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700" b="0" i="0" dirty="0" err="1">
                          <a:solidFill>
                            <a:srgbClr val="020000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  <a:r>
                        <a:rPr lang="en-US" sz="2700" b="0" i="0" dirty="0">
                          <a:solidFill>
                            <a:srgbClr val="020000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 = PC+4; PC = rs1 + </a:t>
                      </a:r>
                      <a:r>
                        <a:rPr lang="en-US" sz="2700" b="0" i="0" dirty="0" err="1">
                          <a:solidFill>
                            <a:srgbClr val="020000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  <a:endParaRPr lang="en-US" sz="2700" dirty="0">
                        <a:solidFill>
                          <a:srgbClr val="020000"/>
                        </a:solidFill>
                        <a:effectLst/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565405"/>
                  </a:ext>
                </a:extLst>
              </a:tr>
            </a:tbl>
          </a:graphicData>
        </a:graphic>
      </p:graphicFrame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353200" y="7460683"/>
            <a:ext cx="2003779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875" y="7425725"/>
            <a:ext cx="8708624" cy="2410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722718" y="1718700"/>
            <a:ext cx="7768728" cy="3576273"/>
          </a:xfrm>
          <a:custGeom>
            <a:avLst/>
            <a:gdLst/>
            <a:ahLst/>
            <a:cxnLst/>
            <a:rect l="l" t="t" r="r" b="b"/>
            <a:pathLst>
              <a:path w="7768728" h="3576273">
                <a:moveTo>
                  <a:pt x="0" y="0"/>
                </a:moveTo>
                <a:lnTo>
                  <a:pt x="7768728" y="0"/>
                </a:lnTo>
                <a:lnTo>
                  <a:pt x="7768728" y="3576273"/>
                </a:lnTo>
                <a:lnTo>
                  <a:pt x="0" y="3576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4168" y="1902894"/>
            <a:ext cx="6482561" cy="6422314"/>
          </a:xfrm>
          <a:custGeom>
            <a:avLst/>
            <a:gdLst/>
            <a:ahLst/>
            <a:cxnLst/>
            <a:rect l="l" t="t" r="r" b="b"/>
            <a:pathLst>
              <a:path w="6482561" h="6422314">
                <a:moveTo>
                  <a:pt x="0" y="0"/>
                </a:moveTo>
                <a:lnTo>
                  <a:pt x="6482561" y="0"/>
                </a:lnTo>
                <a:lnTo>
                  <a:pt x="6482561" y="6422314"/>
                </a:lnTo>
                <a:lnTo>
                  <a:pt x="0" y="6422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76550" y="1815171"/>
            <a:ext cx="1066778" cy="476027"/>
            <a:chOff x="0" y="0"/>
            <a:chExt cx="314922" cy="1405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922" cy="140525"/>
            </a:xfrm>
            <a:custGeom>
              <a:avLst/>
              <a:gdLst/>
              <a:ahLst/>
              <a:cxnLst/>
              <a:rect l="l" t="t" r="r" b="b"/>
              <a:pathLst>
                <a:path w="314922" h="140525">
                  <a:moveTo>
                    <a:pt x="314922" y="0"/>
                  </a:moveTo>
                  <a:lnTo>
                    <a:pt x="314922" y="140525"/>
                  </a:lnTo>
                  <a:lnTo>
                    <a:pt x="0" y="1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14922" cy="188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6131137" y="2053185"/>
            <a:ext cx="4301500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5375120" y="3985599"/>
            <a:ext cx="576498" cy="314002"/>
            <a:chOff x="0" y="0"/>
            <a:chExt cx="170187" cy="926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187" cy="92695"/>
            </a:xfrm>
            <a:custGeom>
              <a:avLst/>
              <a:gdLst/>
              <a:ahLst/>
              <a:cxnLst/>
              <a:rect l="l" t="t" r="r" b="b"/>
              <a:pathLst>
                <a:path w="170187" h="92695">
                  <a:moveTo>
                    <a:pt x="170187" y="0"/>
                  </a:moveTo>
                  <a:lnTo>
                    <a:pt x="170187" y="92695"/>
                  </a:lnTo>
                  <a:lnTo>
                    <a:pt x="0" y="92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0187" cy="140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5834079" y="2190992"/>
            <a:ext cx="7151448" cy="197312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5195600" y="2700226"/>
            <a:ext cx="935537" cy="406488"/>
            <a:chOff x="0" y="0"/>
            <a:chExt cx="276179" cy="1199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6179" cy="119997"/>
            </a:xfrm>
            <a:custGeom>
              <a:avLst/>
              <a:gdLst/>
              <a:ahLst/>
              <a:cxnLst/>
              <a:rect l="l" t="t" r="r" b="b"/>
              <a:pathLst>
                <a:path w="276179" h="119997">
                  <a:moveTo>
                    <a:pt x="276179" y="0"/>
                  </a:moveTo>
                  <a:lnTo>
                    <a:pt x="276179" y="119997"/>
                  </a:lnTo>
                  <a:lnTo>
                    <a:pt x="0" y="119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76179" cy="16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6131137" y="2081926"/>
            <a:ext cx="7313349" cy="81708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5663369" y="7831225"/>
            <a:ext cx="1120650" cy="493982"/>
            <a:chOff x="0" y="0"/>
            <a:chExt cx="330826" cy="1458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0826" cy="145825"/>
            </a:xfrm>
            <a:custGeom>
              <a:avLst/>
              <a:gdLst/>
              <a:ahLst/>
              <a:cxnLst/>
              <a:rect l="l" t="t" r="r" b="b"/>
              <a:pathLst>
                <a:path w="330826" h="145825">
                  <a:moveTo>
                    <a:pt x="330826" y="0"/>
                  </a:moveTo>
                  <a:lnTo>
                    <a:pt x="330826" y="145825"/>
                  </a:lnTo>
                  <a:lnTo>
                    <a:pt x="0" y="14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30826" cy="193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54459" y="554037"/>
            <a:ext cx="6924389" cy="8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J-Type Verification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83533" y="7477804"/>
            <a:ext cx="2336170" cy="35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8"/>
              </a:lnSpc>
              <a:spcBef>
                <a:spcPct val="0"/>
              </a:spcBef>
            </a:pPr>
            <a:r>
              <a:rPr lang="en-US" sz="2027" b="1" spc="-4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2216860(PC) + 4 저장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50489" y="5558848"/>
            <a:ext cx="5468463" cy="1590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spc="-60" dirty="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next PC = rs1 + </a:t>
            </a:r>
            <a:r>
              <a:rPr lang="en-US" sz="3000" b="1" spc="-60" dirty="0" err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imm_Ext</a:t>
            </a:r>
            <a:r>
              <a:rPr lang="en-US" sz="3000" b="1" spc="-60" dirty="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 b="1" spc="-60" dirty="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         = 10 + 102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-60" dirty="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         = 112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6131137" y="2133581"/>
            <a:ext cx="7813464" cy="110173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oval" w="lg" len="lg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>
            <a:off x="5663369" y="3390352"/>
            <a:ext cx="0" cy="3094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" name="Group 25"/>
          <p:cNvGrpSpPr/>
          <p:nvPr/>
        </p:nvGrpSpPr>
        <p:grpSpPr>
          <a:xfrm>
            <a:off x="5195600" y="3027615"/>
            <a:ext cx="935537" cy="362741"/>
            <a:chOff x="0" y="0"/>
            <a:chExt cx="276179" cy="1070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76179" cy="107082"/>
            </a:xfrm>
            <a:custGeom>
              <a:avLst/>
              <a:gdLst/>
              <a:ahLst/>
              <a:cxnLst/>
              <a:rect l="l" t="t" r="r" b="b"/>
              <a:pathLst>
                <a:path w="276179" h="107082">
                  <a:moveTo>
                    <a:pt x="276179" y="0"/>
                  </a:moveTo>
                  <a:lnTo>
                    <a:pt x="276179" y="107082"/>
                  </a:lnTo>
                  <a:lnTo>
                    <a:pt x="0" y="107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76179" cy="154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195600" y="3690324"/>
            <a:ext cx="935537" cy="362741"/>
            <a:chOff x="0" y="0"/>
            <a:chExt cx="276179" cy="1070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76179" cy="107082"/>
            </a:xfrm>
            <a:custGeom>
              <a:avLst/>
              <a:gdLst/>
              <a:ahLst/>
              <a:cxnLst/>
              <a:rect l="l" t="t" r="r" b="b"/>
              <a:pathLst>
                <a:path w="276179" h="107082">
                  <a:moveTo>
                    <a:pt x="276179" y="0"/>
                  </a:moveTo>
                  <a:lnTo>
                    <a:pt x="276179" y="107082"/>
                  </a:lnTo>
                  <a:lnTo>
                    <a:pt x="0" y="107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76179" cy="154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784303" y="3622039"/>
            <a:ext cx="411297" cy="43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8"/>
              </a:lnSpc>
              <a:spcBef>
                <a:spcPct val="0"/>
              </a:spcBef>
            </a:pPr>
            <a:r>
              <a:rPr lang="en-US" sz="2527" b="1" spc="-50">
                <a:solidFill>
                  <a:srgbClr val="5CE1E6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PC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17065"/>
              </p:ext>
            </p:extLst>
          </p:nvPr>
        </p:nvGraphicFramePr>
        <p:xfrm>
          <a:off x="754168" y="8598136"/>
          <a:ext cx="8229600" cy="135324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45261541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373058572"/>
                    </a:ext>
                  </a:extLst>
                </a:gridCol>
              </a:tblGrid>
              <a:tr h="652110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JAL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 = PC+4; PC += imm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56908"/>
                  </a:ext>
                </a:extLst>
              </a:tr>
              <a:tr h="701135">
                <a:tc>
                  <a:txBody>
                    <a:bodyPr/>
                    <a:lstStyle/>
                    <a:p>
                      <a:pPr algn="ctr"/>
                      <a:r>
                        <a:rPr lang="en-US" sz="27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JALR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700" b="0" i="0" dirty="0" err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  <a:r>
                        <a:rPr lang="en-US" sz="2700" b="0" i="0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 = PC+4; PC = rs1 + </a:t>
                      </a:r>
                      <a:r>
                        <a:rPr lang="en-US" sz="2700" b="0" i="0" dirty="0" err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imm</a:t>
                      </a:r>
                      <a:endParaRPr lang="en-US" sz="2700" dirty="0">
                        <a:solidFill>
                          <a:srgbClr val="FFFFFF"/>
                        </a:solidFill>
                        <a:effectLst/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748848"/>
                  </a:ext>
                </a:extLst>
              </a:tr>
            </a:tbl>
          </a:graphicData>
        </a:graphic>
      </p:graphicFrame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754168" y="8343775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270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219" y="7572076"/>
            <a:ext cx="9002381" cy="2143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2943" y="933450"/>
            <a:ext cx="4457960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Trouble Shooting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5432" y="4457590"/>
            <a:ext cx="6242458" cy="178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L-type 검증 중 Byte 단위 동작으로 설계 했는데 값이 넘어가는 경우가 많아서 검증이 확실치 않음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09570" y="6546838"/>
            <a:ext cx="6531523" cy="238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 테스트 벤치 실행 중 1ns를 기다리는 동작이 있는데 이건 정확히 상승엣지에 값을 읽어올 경우 이전의 값을 캡쳐해 1ns만큼 지연</a:t>
            </a:r>
          </a:p>
        </p:txBody>
      </p:sp>
      <p:sp>
        <p:nvSpPr>
          <p:cNvPr id="5" name="Freeform 5"/>
          <p:cNvSpPr/>
          <p:nvPr/>
        </p:nvSpPr>
        <p:spPr>
          <a:xfrm>
            <a:off x="10059863" y="2516346"/>
            <a:ext cx="6531523" cy="3722008"/>
          </a:xfrm>
          <a:custGeom>
            <a:avLst/>
            <a:gdLst/>
            <a:ahLst/>
            <a:cxnLst/>
            <a:rect l="l" t="t" r="r" b="b"/>
            <a:pathLst>
              <a:path w="6531523" h="3722008">
                <a:moveTo>
                  <a:pt x="0" y="0"/>
                </a:moveTo>
                <a:lnTo>
                  <a:pt x="6531523" y="0"/>
                </a:lnTo>
                <a:lnTo>
                  <a:pt x="6531523" y="3722007"/>
                </a:lnTo>
                <a:lnTo>
                  <a:pt x="0" y="372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28113" y="5449607"/>
            <a:ext cx="968371" cy="654633"/>
            <a:chOff x="0" y="0"/>
            <a:chExt cx="255044" cy="1724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44" cy="172414"/>
            </a:xfrm>
            <a:custGeom>
              <a:avLst/>
              <a:gdLst/>
              <a:ahLst/>
              <a:cxnLst/>
              <a:rect l="l" t="t" r="r" b="b"/>
              <a:pathLst>
                <a:path w="255044" h="172414">
                  <a:moveTo>
                    <a:pt x="0" y="0"/>
                  </a:moveTo>
                  <a:lnTo>
                    <a:pt x="255044" y="0"/>
                  </a:lnTo>
                  <a:lnTo>
                    <a:pt x="255044" y="172414"/>
                  </a:lnTo>
                  <a:lnTo>
                    <a:pt x="0" y="1724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130E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044" cy="210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7302" y="3806924"/>
            <a:ext cx="16713395" cy="3601493"/>
          </a:xfrm>
          <a:custGeom>
            <a:avLst/>
            <a:gdLst/>
            <a:ahLst/>
            <a:cxnLst/>
            <a:rect l="l" t="t" r="r" b="b"/>
            <a:pathLst>
              <a:path w="16713395" h="3601493">
                <a:moveTo>
                  <a:pt x="0" y="0"/>
                </a:moveTo>
                <a:lnTo>
                  <a:pt x="16713396" y="0"/>
                </a:lnTo>
                <a:lnTo>
                  <a:pt x="16713396" y="3601493"/>
                </a:lnTo>
                <a:lnTo>
                  <a:pt x="0" y="3601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" r="-1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16921" y="461962"/>
            <a:ext cx="405415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  <a:spcBef>
                <a:spcPct val="0"/>
              </a:spcBef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 Type</a:t>
            </a:r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681024" y="556503"/>
            <a:ext cx="12925952" cy="9680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039436" y="1538179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 Type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6921" y="461962"/>
            <a:ext cx="405415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  <a:spcBef>
                <a:spcPct val="0"/>
              </a:spcBef>
            </a:pPr>
            <a:r>
              <a:rPr lang="en-US" sz="5999" b="1" spc="-11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Type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901486"/>
              </p:ext>
            </p:extLst>
          </p:nvPr>
        </p:nvGraphicFramePr>
        <p:xfrm>
          <a:off x="2017665" y="2476500"/>
          <a:ext cx="14517734" cy="6629399"/>
        </p:xfrm>
        <a:graphic>
          <a:graphicData uri="http://schemas.openxmlformats.org/drawingml/2006/table">
            <a:tbl>
              <a:tblPr/>
              <a:tblGrid>
                <a:gridCol w="2073962">
                  <a:extLst>
                    <a:ext uri="{9D8B030D-6E8A-4147-A177-3AD203B41FA5}">
                      <a16:colId xmlns:a16="http://schemas.microsoft.com/office/drawing/2014/main" val="1027002745"/>
                    </a:ext>
                  </a:extLst>
                </a:gridCol>
                <a:gridCol w="2073962">
                  <a:extLst>
                    <a:ext uri="{9D8B030D-6E8A-4147-A177-3AD203B41FA5}">
                      <a16:colId xmlns:a16="http://schemas.microsoft.com/office/drawing/2014/main" val="3974360835"/>
                    </a:ext>
                  </a:extLst>
                </a:gridCol>
                <a:gridCol w="2073962">
                  <a:extLst>
                    <a:ext uri="{9D8B030D-6E8A-4147-A177-3AD203B41FA5}">
                      <a16:colId xmlns:a16="http://schemas.microsoft.com/office/drawing/2014/main" val="3995044568"/>
                    </a:ext>
                  </a:extLst>
                </a:gridCol>
                <a:gridCol w="2073962">
                  <a:extLst>
                    <a:ext uri="{9D8B030D-6E8A-4147-A177-3AD203B41FA5}">
                      <a16:colId xmlns:a16="http://schemas.microsoft.com/office/drawing/2014/main" val="3647113171"/>
                    </a:ext>
                  </a:extLst>
                </a:gridCol>
                <a:gridCol w="2073962">
                  <a:extLst>
                    <a:ext uri="{9D8B030D-6E8A-4147-A177-3AD203B41FA5}">
                      <a16:colId xmlns:a16="http://schemas.microsoft.com/office/drawing/2014/main" val="2346615243"/>
                    </a:ext>
                  </a:extLst>
                </a:gridCol>
                <a:gridCol w="2073962">
                  <a:extLst>
                    <a:ext uri="{9D8B030D-6E8A-4147-A177-3AD203B41FA5}">
                      <a16:colId xmlns:a16="http://schemas.microsoft.com/office/drawing/2014/main" val="1738439997"/>
                    </a:ext>
                  </a:extLst>
                </a:gridCol>
                <a:gridCol w="2073962">
                  <a:extLst>
                    <a:ext uri="{9D8B030D-6E8A-4147-A177-3AD203B41FA5}">
                      <a16:colId xmlns:a16="http://schemas.microsoft.com/office/drawing/2014/main" val="1655288982"/>
                    </a:ext>
                  </a:extLst>
                </a:gridCol>
              </a:tblGrid>
              <a:tr h="6215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instruction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funct7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funct3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opcode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72713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ADD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97096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SUB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78659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SLL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1577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SLT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20168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SLTU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712557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XOR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93942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SRL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­101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3650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SRA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­101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  <a:endParaRPr lang="en-US" sz="2000" dirty="0">
                        <a:effectLst/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868189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OR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­110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  <a:endParaRPr lang="en-US" sz="2000" dirty="0">
                        <a:effectLst/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835346"/>
                  </a:ext>
                </a:extLst>
              </a:tr>
              <a:tr h="60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AND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­0000000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rs2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rs1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­111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rd</a:t>
                      </a:r>
                      <a:endParaRPr lang="en-US" sz="2000" dirty="0">
                        <a:effectLst/>
                        <a:latin typeface="각진펜 Bold" panose="020B0600000101010101" charset="-127"/>
                        <a:ea typeface="각진펜 Bold" panose="020B0600000101010101" charset="-127"/>
                      </a:endParaRP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  <a:latin typeface="각진펜 Bold" panose="020B0600000101010101" charset="-127"/>
                          <a:ea typeface="각진펜 Bold" panose="020B0600000101010101" charset="-127"/>
                        </a:rPr>
                        <a:t>­0110011</a:t>
                      </a:r>
                    </a:p>
                  </a:txBody>
                  <a:tcPr marL="59423" marR="59423" marT="29711" marB="2971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277364"/>
                  </a:ext>
                </a:extLst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210471" y="2704947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214" y="6917553"/>
            <a:ext cx="13887412" cy="3211037"/>
          </a:xfrm>
          <a:custGeom>
            <a:avLst/>
            <a:gdLst/>
            <a:ahLst/>
            <a:cxnLst/>
            <a:rect l="l" t="t" r="r" b="b"/>
            <a:pathLst>
              <a:path w="13887412" h="3211037">
                <a:moveTo>
                  <a:pt x="0" y="0"/>
                </a:moveTo>
                <a:lnTo>
                  <a:pt x="13887412" y="0"/>
                </a:lnTo>
                <a:lnTo>
                  <a:pt x="13887412" y="3211037"/>
                </a:lnTo>
                <a:lnTo>
                  <a:pt x="0" y="321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9" r="-5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2376" y="1256870"/>
            <a:ext cx="11895542" cy="611680"/>
          </a:xfrm>
          <a:custGeom>
            <a:avLst/>
            <a:gdLst/>
            <a:ahLst/>
            <a:cxnLst/>
            <a:rect l="l" t="t" r="r" b="b"/>
            <a:pathLst>
              <a:path w="11895542" h="611680">
                <a:moveTo>
                  <a:pt x="0" y="0"/>
                </a:moveTo>
                <a:lnTo>
                  <a:pt x="11895542" y="0"/>
                </a:lnTo>
                <a:lnTo>
                  <a:pt x="11895542" y="611680"/>
                </a:lnTo>
                <a:lnTo>
                  <a:pt x="0" y="611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505" b="-6108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9214" y="2006643"/>
            <a:ext cx="16038824" cy="4815660"/>
          </a:xfrm>
          <a:custGeom>
            <a:avLst/>
            <a:gdLst/>
            <a:ahLst/>
            <a:cxnLst/>
            <a:rect l="l" t="t" r="r" b="b"/>
            <a:pathLst>
              <a:path w="16038824" h="4815660">
                <a:moveTo>
                  <a:pt x="0" y="0"/>
                </a:moveTo>
                <a:lnTo>
                  <a:pt x="16038825" y="0"/>
                </a:lnTo>
                <a:lnTo>
                  <a:pt x="16038825" y="4815660"/>
                </a:lnTo>
                <a:lnTo>
                  <a:pt x="0" y="481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7" r="-760" b="-75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557" y="324850"/>
            <a:ext cx="405415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03723" y="810371"/>
            <a:ext cx="56299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ADD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32089" y="810371"/>
            <a:ext cx="53605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SUB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87283" y="815546"/>
            <a:ext cx="53622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09249" y="810371"/>
            <a:ext cx="4227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3999" y="810371"/>
            <a:ext cx="4728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SLT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86640" y="810371"/>
            <a:ext cx="57511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SLTU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32613" y="810371"/>
            <a:ext cx="50988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28236" y="803275"/>
            <a:ext cx="50656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SRL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43938" y="815546"/>
            <a:ext cx="50046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 dirty="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SRA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24678" y="810371"/>
            <a:ext cx="45094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FF3131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XOR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44000" y="3383990"/>
            <a:ext cx="7314039" cy="3438239"/>
            <a:chOff x="0" y="0"/>
            <a:chExt cx="1926294" cy="9055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26294" cy="905510"/>
            </a:xfrm>
            <a:custGeom>
              <a:avLst/>
              <a:gdLst/>
              <a:ahLst/>
              <a:cxnLst/>
              <a:rect l="l" t="t" r="r" b="b"/>
              <a:pathLst>
                <a:path w="1926294" h="905510">
                  <a:moveTo>
                    <a:pt x="1926294" y="0"/>
                  </a:moveTo>
                  <a:lnTo>
                    <a:pt x="1926294" y="905510"/>
                  </a:lnTo>
                  <a:lnTo>
                    <a:pt x="0" y="905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926294" cy="953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3474" y="242597"/>
            <a:ext cx="13661052" cy="9801805"/>
          </a:xfrm>
          <a:custGeom>
            <a:avLst/>
            <a:gdLst/>
            <a:ahLst/>
            <a:cxnLst/>
            <a:rect l="l" t="t" r="r" b="b"/>
            <a:pathLst>
              <a:path w="13661052" h="9801805">
                <a:moveTo>
                  <a:pt x="0" y="0"/>
                </a:moveTo>
                <a:lnTo>
                  <a:pt x="13661052" y="0"/>
                </a:lnTo>
                <a:lnTo>
                  <a:pt x="13661052" y="9801806"/>
                </a:lnTo>
                <a:lnTo>
                  <a:pt x="0" y="9801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1853</Words>
  <Application>Microsoft Office PowerPoint</Application>
  <PresentationFormat>사용자 지정</PresentationFormat>
  <Paragraphs>566</Paragraphs>
  <Slides>49</Slides>
  <Notes>1</Notes>
  <HiddenSlides>0</HiddenSlides>
  <MMClips>6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각진펜 Bold</vt:lpstr>
      <vt:lpstr>Noto Sans Kr Bold</vt:lpstr>
      <vt:lpstr>Calibri</vt:lpstr>
      <vt:lpstr>맑은 고딕</vt:lpstr>
      <vt:lpstr>Arial</vt:lpstr>
      <vt:lpstr>각진펜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RISC-V설계</dc:title>
  <cp:lastModifiedBy>kccistc</cp:lastModifiedBy>
  <cp:revision>8</cp:revision>
  <dcterms:created xsi:type="dcterms:W3CDTF">2006-08-16T00:00:00Z</dcterms:created>
  <dcterms:modified xsi:type="dcterms:W3CDTF">2025-10-02T02:48:20Z</dcterms:modified>
  <dc:identifier>DAG0L7YFt1A</dc:identifier>
</cp:coreProperties>
</file>